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74" r:id="rId2"/>
    <p:sldId id="258" r:id="rId3"/>
    <p:sldId id="256" r:id="rId4"/>
    <p:sldId id="257" r:id="rId5"/>
    <p:sldId id="259" r:id="rId6"/>
    <p:sldId id="260" r:id="rId7"/>
    <p:sldId id="270" r:id="rId8"/>
    <p:sldId id="271" r:id="rId9"/>
    <p:sldId id="272" r:id="rId10"/>
    <p:sldId id="273" r:id="rId11"/>
    <p:sldId id="275" r:id="rId12"/>
    <p:sldId id="261" r:id="rId13"/>
    <p:sldId id="262" r:id="rId14"/>
    <p:sldId id="263" r:id="rId15"/>
    <p:sldId id="264" r:id="rId16"/>
    <p:sldId id="265" r:id="rId17"/>
    <p:sldId id="266" r:id="rId18"/>
    <p:sldId id="267"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33CF9-E7C0-4C2D-A6D3-F6CC6C344491}" type="datetimeFigureOut">
              <a:rPr lang="en-US" smtClean="0"/>
              <a:pPr/>
              <a:t>9/30/2020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90E9D5-0652-473B-B0C3-6B2F4FEC3FB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20949-E791-461B-87C4-C4893792FB88}"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0949-E791-461B-87C4-C4893792FB88}"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0949-E791-461B-87C4-C4893792FB88}"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20949-E791-461B-87C4-C4893792FB88}"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20949-E791-461B-87C4-C4893792FB88}"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20949-E791-461B-87C4-C4893792FB88}"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20949-E791-461B-87C4-C4893792FB88}" type="datetimeFigureOut">
              <a:rPr lang="en-US" smtClean="0"/>
              <a:pPr/>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20949-E791-461B-87C4-C4893792FB88}" type="datetimeFigureOut">
              <a:rPr lang="en-US" smtClean="0"/>
              <a:pPr/>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20949-E791-461B-87C4-C4893792FB88}" type="datetimeFigureOut">
              <a:rPr lang="en-US" smtClean="0"/>
              <a:pPr/>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20949-E791-461B-87C4-C4893792FB88}"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20949-E791-461B-87C4-C4893792FB88}"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E0F3C-9E05-4C76-A411-22F266209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0949-E791-461B-87C4-C4893792FB88}" type="datetimeFigureOut">
              <a:rPr lang="en-US" smtClean="0"/>
              <a:pPr/>
              <a:t>9/30/2020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E0F3C-9E05-4C76-A411-22F266209A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The Fruit of the Spirit</a:t>
            </a:r>
            <a:endParaRPr lang="en-US" dirty="0"/>
          </a:p>
        </p:txBody>
      </p:sp>
      <p:sp>
        <p:nvSpPr>
          <p:cNvPr id="4" name="Subtitle 3"/>
          <p:cNvSpPr>
            <a:spLocks noGrp="1"/>
          </p:cNvSpPr>
          <p:nvPr>
            <p:ph type="subTitle" idx="1"/>
          </p:nvPr>
        </p:nvSpPr>
        <p:spPr/>
        <p:txBody>
          <a:bodyPr/>
          <a:lstStyle/>
          <a:p>
            <a:r>
              <a:rPr lang="en-US" dirty="0" smtClean="0"/>
              <a:t>Self-control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962400"/>
            <a:ext cx="8534400" cy="1631216"/>
          </a:xfrm>
          <a:prstGeom prst="rect">
            <a:avLst/>
          </a:prstGeom>
        </p:spPr>
        <p:txBody>
          <a:bodyPr wrap="square">
            <a:spAutoFit/>
          </a:bodyPr>
          <a:lstStyle/>
          <a:p>
            <a:r>
              <a:rPr lang="en-US" sz="2000" b="1" dirty="0" smtClean="0"/>
              <a:t>1 Corinthians </a:t>
            </a:r>
            <a:r>
              <a:rPr lang="en-US" sz="2000" b="1" dirty="0" smtClean="0"/>
              <a:t>6:18-20 </a:t>
            </a:r>
            <a:r>
              <a:rPr lang="en-US" sz="2000" dirty="0" smtClean="0"/>
              <a:t> </a:t>
            </a:r>
            <a:r>
              <a:rPr lang="en-US" sz="2000" u="sng" dirty="0" smtClean="0"/>
              <a:t>Flee fornication</a:t>
            </a:r>
            <a:r>
              <a:rPr lang="en-US" sz="2000" dirty="0" smtClean="0"/>
              <a:t>. Every sin that a man doeth is without the body; but he that </a:t>
            </a:r>
            <a:r>
              <a:rPr lang="en-US" sz="2000" dirty="0" err="1" smtClean="0"/>
              <a:t>committeth</a:t>
            </a:r>
            <a:r>
              <a:rPr lang="en-US" sz="2000" dirty="0" smtClean="0"/>
              <a:t> fornication </a:t>
            </a:r>
            <a:r>
              <a:rPr lang="en-US" sz="2000" dirty="0" err="1" smtClean="0"/>
              <a:t>sinneth</a:t>
            </a:r>
            <a:r>
              <a:rPr lang="en-US" sz="2000" dirty="0" smtClean="0"/>
              <a:t> against his own body</a:t>
            </a:r>
            <a:r>
              <a:rPr lang="en-US" sz="2000" dirty="0" smtClean="0"/>
              <a:t>. 19 </a:t>
            </a:r>
            <a:r>
              <a:rPr lang="en-US" sz="2000" dirty="0" smtClean="0"/>
              <a:t> Or know ye not that </a:t>
            </a:r>
            <a:r>
              <a:rPr lang="en-US" sz="2000" u="sng" dirty="0" smtClean="0"/>
              <a:t>your body is a temple of the Holy Spirit which is in you</a:t>
            </a:r>
            <a:r>
              <a:rPr lang="en-US" sz="2000" dirty="0" smtClean="0"/>
              <a:t>, which ye have from God? and ye are not your own</a:t>
            </a:r>
            <a:r>
              <a:rPr lang="en-US" sz="2000" dirty="0" smtClean="0"/>
              <a:t>; 20 </a:t>
            </a:r>
            <a:r>
              <a:rPr lang="en-US" sz="2000" dirty="0" smtClean="0"/>
              <a:t> for ye were bought with a price: </a:t>
            </a:r>
            <a:r>
              <a:rPr lang="en-US" sz="2000" u="sng" dirty="0" smtClean="0"/>
              <a:t>glorify God therefore in your body</a:t>
            </a:r>
            <a:r>
              <a:rPr lang="en-US" sz="2000" dirty="0" smtClean="0"/>
              <a:t>.</a:t>
            </a:r>
            <a:endParaRPr lang="en-US" sz="2000" dirty="0"/>
          </a:p>
        </p:txBody>
      </p:sp>
      <p:sp>
        <p:nvSpPr>
          <p:cNvPr id="3" name="TextBox 2"/>
          <p:cNvSpPr txBox="1"/>
          <p:nvPr/>
        </p:nvSpPr>
        <p:spPr>
          <a:xfrm>
            <a:off x="2209800" y="152400"/>
            <a:ext cx="4572000" cy="523220"/>
          </a:xfrm>
          <a:prstGeom prst="rect">
            <a:avLst/>
          </a:prstGeom>
          <a:noFill/>
        </p:spPr>
        <p:txBody>
          <a:bodyPr wrap="square" rtlCol="0">
            <a:spAutoFit/>
          </a:bodyPr>
          <a:lstStyle/>
          <a:p>
            <a:pPr algn="ctr"/>
            <a:r>
              <a:rPr lang="en-US" sz="2800" b="1" dirty="0" smtClean="0"/>
              <a:t>Holiness</a:t>
            </a:r>
            <a:endParaRPr lang="en-US" sz="2800" b="1" dirty="0"/>
          </a:p>
        </p:txBody>
      </p:sp>
      <p:sp>
        <p:nvSpPr>
          <p:cNvPr id="4" name="TextBox 3"/>
          <p:cNvSpPr txBox="1"/>
          <p:nvPr/>
        </p:nvSpPr>
        <p:spPr>
          <a:xfrm>
            <a:off x="381000" y="1143000"/>
            <a:ext cx="8382000" cy="1631216"/>
          </a:xfrm>
          <a:prstGeom prst="rect">
            <a:avLst/>
          </a:prstGeom>
          <a:noFill/>
        </p:spPr>
        <p:txBody>
          <a:bodyPr wrap="square" rtlCol="0">
            <a:spAutoFit/>
          </a:bodyPr>
          <a:lstStyle/>
          <a:p>
            <a:r>
              <a:rPr lang="en-US" sz="2000" dirty="0" smtClean="0"/>
              <a:t>To live with an awareness the God is every present with you and in you is what allows us to be holy. We restrain ourselves from sinful, worldly pursuits in order to not defile ourselves. Just knowing that we individually are a “temple of the Holy Spirit with is in you” helps us to be godly, self-controlled and righteous in the way we live before God.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3844258" cy="369332"/>
          </a:xfrm>
          <a:prstGeom prst="rect">
            <a:avLst/>
          </a:prstGeom>
        </p:spPr>
        <p:txBody>
          <a:bodyPr wrap="none">
            <a:spAutoFit/>
          </a:bodyPr>
          <a:lstStyle/>
          <a:p>
            <a:r>
              <a:rPr lang="en-US" b="1" dirty="0" smtClean="0"/>
              <a:t>Romans 5:14 </a:t>
            </a:r>
            <a:r>
              <a:rPr lang="en-US" dirty="0" smtClean="0"/>
              <a:t> </a:t>
            </a:r>
            <a:r>
              <a:rPr lang="en-US" sz="1600" dirty="0" smtClean="0"/>
              <a:t>Nevertheless </a:t>
            </a:r>
            <a:r>
              <a:rPr lang="en-US" sz="1600" b="1" dirty="0" smtClean="0">
                <a:solidFill>
                  <a:srgbClr val="A50021"/>
                </a:solidFill>
              </a:rPr>
              <a:t>death reigned</a:t>
            </a:r>
            <a:endParaRPr lang="en-US" b="1" dirty="0">
              <a:solidFill>
                <a:srgbClr val="A50021"/>
              </a:solidFill>
            </a:endParaRPr>
          </a:p>
        </p:txBody>
      </p:sp>
      <p:sp>
        <p:nvSpPr>
          <p:cNvPr id="5" name="Rectangle 4"/>
          <p:cNvSpPr/>
          <p:nvPr/>
        </p:nvSpPr>
        <p:spPr>
          <a:xfrm>
            <a:off x="152400" y="609600"/>
            <a:ext cx="4114800" cy="615553"/>
          </a:xfrm>
          <a:prstGeom prst="rect">
            <a:avLst/>
          </a:prstGeom>
        </p:spPr>
        <p:txBody>
          <a:bodyPr wrap="square">
            <a:spAutoFit/>
          </a:bodyPr>
          <a:lstStyle/>
          <a:p>
            <a:r>
              <a:rPr lang="en-US" b="1" dirty="0" smtClean="0"/>
              <a:t>Romans 5:17 </a:t>
            </a:r>
            <a:r>
              <a:rPr lang="en-US" dirty="0" smtClean="0"/>
              <a:t> </a:t>
            </a:r>
            <a:r>
              <a:rPr lang="en-US" sz="1600" b="1" dirty="0">
                <a:solidFill>
                  <a:srgbClr val="A50021"/>
                </a:solidFill>
              </a:rPr>
              <a:t>death reigned </a:t>
            </a:r>
            <a:r>
              <a:rPr lang="en-US" sz="1600" dirty="0" smtClean="0"/>
              <a:t>through the one (Adam)</a:t>
            </a:r>
            <a:endParaRPr lang="en-US" dirty="0"/>
          </a:p>
        </p:txBody>
      </p:sp>
      <p:sp>
        <p:nvSpPr>
          <p:cNvPr id="6" name="Rectangle 5"/>
          <p:cNvSpPr/>
          <p:nvPr/>
        </p:nvSpPr>
        <p:spPr>
          <a:xfrm>
            <a:off x="4495800" y="152400"/>
            <a:ext cx="4038600" cy="1107996"/>
          </a:xfrm>
          <a:prstGeom prst="rect">
            <a:avLst/>
          </a:prstGeom>
        </p:spPr>
        <p:txBody>
          <a:bodyPr wrap="square">
            <a:spAutoFit/>
          </a:bodyPr>
          <a:lstStyle/>
          <a:p>
            <a:r>
              <a:rPr lang="en-US" b="1" dirty="0" smtClean="0"/>
              <a:t>Romans 5:17 </a:t>
            </a:r>
            <a:r>
              <a:rPr lang="en-US" dirty="0" smtClean="0"/>
              <a:t> </a:t>
            </a:r>
            <a:r>
              <a:rPr lang="en-US" sz="1600" dirty="0" smtClean="0"/>
              <a:t>much more shall they that receive the abundance of grace and of the gift of righteousness </a:t>
            </a:r>
            <a:r>
              <a:rPr lang="en-US" sz="1600" b="1" dirty="0">
                <a:solidFill>
                  <a:srgbClr val="A50021"/>
                </a:solidFill>
              </a:rPr>
              <a:t>reign in life through the one, even Jesus Christ</a:t>
            </a:r>
            <a:r>
              <a:rPr lang="en-US" sz="1600" dirty="0" smtClean="0"/>
              <a:t>.</a:t>
            </a:r>
            <a:endParaRPr lang="en-US" dirty="0"/>
          </a:p>
        </p:txBody>
      </p:sp>
      <p:sp>
        <p:nvSpPr>
          <p:cNvPr id="7" name="Rectangle 6"/>
          <p:cNvSpPr/>
          <p:nvPr/>
        </p:nvSpPr>
        <p:spPr>
          <a:xfrm>
            <a:off x="152400" y="1295400"/>
            <a:ext cx="8534400" cy="615553"/>
          </a:xfrm>
          <a:prstGeom prst="rect">
            <a:avLst/>
          </a:prstGeom>
          <a:ln>
            <a:solidFill>
              <a:schemeClr val="accent1"/>
            </a:solidFill>
          </a:ln>
        </p:spPr>
        <p:txBody>
          <a:bodyPr wrap="square">
            <a:spAutoFit/>
          </a:bodyPr>
          <a:lstStyle/>
          <a:p>
            <a:r>
              <a:rPr lang="en-US" b="1" dirty="0" smtClean="0"/>
              <a:t>Romans 5:21 </a:t>
            </a:r>
            <a:r>
              <a:rPr lang="en-US" dirty="0" smtClean="0"/>
              <a:t> </a:t>
            </a:r>
            <a:r>
              <a:rPr lang="en-US" sz="1600" dirty="0" smtClean="0"/>
              <a:t>that, </a:t>
            </a:r>
            <a:r>
              <a:rPr lang="en-US" sz="1600" b="1" dirty="0">
                <a:solidFill>
                  <a:srgbClr val="A50021"/>
                </a:solidFill>
              </a:rPr>
              <a:t>as sin reigned in death</a:t>
            </a:r>
            <a:r>
              <a:rPr lang="en-US" sz="1600" dirty="0" smtClean="0"/>
              <a:t>, even so might </a:t>
            </a:r>
            <a:r>
              <a:rPr lang="en-US" sz="1600" b="1" dirty="0">
                <a:solidFill>
                  <a:srgbClr val="A50021"/>
                </a:solidFill>
              </a:rPr>
              <a:t>grace reign through righteousness </a:t>
            </a:r>
            <a:r>
              <a:rPr lang="en-US" sz="1600" dirty="0" smtClean="0"/>
              <a:t>unto eternal life through Jesus Christ our Lord.</a:t>
            </a:r>
            <a:endParaRPr lang="en-US" dirty="0"/>
          </a:p>
        </p:txBody>
      </p:sp>
      <p:sp>
        <p:nvSpPr>
          <p:cNvPr id="8" name="Rectangle 7"/>
          <p:cNvSpPr/>
          <p:nvPr/>
        </p:nvSpPr>
        <p:spPr>
          <a:xfrm>
            <a:off x="152400" y="1981200"/>
            <a:ext cx="8534400" cy="369332"/>
          </a:xfrm>
          <a:prstGeom prst="rect">
            <a:avLst/>
          </a:prstGeom>
        </p:spPr>
        <p:txBody>
          <a:bodyPr wrap="square">
            <a:spAutoFit/>
          </a:bodyPr>
          <a:lstStyle/>
          <a:p>
            <a:r>
              <a:rPr lang="en-US" b="1" dirty="0" smtClean="0"/>
              <a:t>Romans 6:1 </a:t>
            </a:r>
            <a:r>
              <a:rPr lang="en-US" sz="1600" dirty="0" smtClean="0"/>
              <a:t> What shall we say then? </a:t>
            </a:r>
            <a:r>
              <a:rPr lang="en-US" sz="1600" b="1" dirty="0">
                <a:solidFill>
                  <a:srgbClr val="A50021"/>
                </a:solidFill>
              </a:rPr>
              <a:t>Shall we continue in sin</a:t>
            </a:r>
            <a:r>
              <a:rPr lang="en-US" sz="1600" dirty="0" smtClean="0"/>
              <a:t>, that grace may abound?</a:t>
            </a:r>
            <a:endParaRPr lang="en-US" sz="1600" dirty="0"/>
          </a:p>
        </p:txBody>
      </p:sp>
      <p:sp>
        <p:nvSpPr>
          <p:cNvPr id="9" name="Rectangle 8"/>
          <p:cNvSpPr/>
          <p:nvPr/>
        </p:nvSpPr>
        <p:spPr>
          <a:xfrm>
            <a:off x="152400" y="2362200"/>
            <a:ext cx="3810000" cy="1107996"/>
          </a:xfrm>
          <a:prstGeom prst="rect">
            <a:avLst/>
          </a:prstGeom>
        </p:spPr>
        <p:txBody>
          <a:bodyPr wrap="square">
            <a:spAutoFit/>
          </a:bodyPr>
          <a:lstStyle/>
          <a:p>
            <a:r>
              <a:rPr lang="en-US" b="1" dirty="0" smtClean="0"/>
              <a:t>Romans 6:6 </a:t>
            </a:r>
            <a:r>
              <a:rPr lang="en-US" dirty="0" smtClean="0"/>
              <a:t> </a:t>
            </a:r>
            <a:r>
              <a:rPr lang="en-US" sz="1600" dirty="0" smtClean="0"/>
              <a:t>knowing this, that our old man was crucified with him, that the body of sin might be done away, that </a:t>
            </a:r>
            <a:r>
              <a:rPr lang="en-US" sz="1600" b="1" dirty="0" smtClean="0">
                <a:solidFill>
                  <a:srgbClr val="A50021"/>
                </a:solidFill>
              </a:rPr>
              <a:t>so we should no longer be in bondage to sin</a:t>
            </a:r>
            <a:endParaRPr lang="en-US" b="1" dirty="0">
              <a:solidFill>
                <a:srgbClr val="A50021"/>
              </a:solidFill>
            </a:endParaRPr>
          </a:p>
        </p:txBody>
      </p:sp>
      <p:sp>
        <p:nvSpPr>
          <p:cNvPr id="10" name="Rectangle 9"/>
          <p:cNvSpPr/>
          <p:nvPr/>
        </p:nvSpPr>
        <p:spPr>
          <a:xfrm>
            <a:off x="152400" y="3505200"/>
            <a:ext cx="4572000" cy="615553"/>
          </a:xfrm>
          <a:prstGeom prst="rect">
            <a:avLst/>
          </a:prstGeom>
        </p:spPr>
        <p:txBody>
          <a:bodyPr>
            <a:spAutoFit/>
          </a:bodyPr>
          <a:lstStyle/>
          <a:p>
            <a:r>
              <a:rPr lang="en-US" b="1" dirty="0" smtClean="0"/>
              <a:t>Romans 6:12 </a:t>
            </a:r>
            <a:r>
              <a:rPr lang="en-US" dirty="0" smtClean="0"/>
              <a:t> </a:t>
            </a:r>
            <a:r>
              <a:rPr lang="en-US" sz="1600" b="1" dirty="0">
                <a:solidFill>
                  <a:srgbClr val="A50021"/>
                </a:solidFill>
              </a:rPr>
              <a:t>Let not sin therefore reign </a:t>
            </a:r>
            <a:r>
              <a:rPr lang="en-US" sz="1600" dirty="0" smtClean="0"/>
              <a:t>in your mortal body, that ye should obey the lusts thereof</a:t>
            </a:r>
            <a:endParaRPr lang="en-US" dirty="0"/>
          </a:p>
        </p:txBody>
      </p:sp>
      <p:sp>
        <p:nvSpPr>
          <p:cNvPr id="11" name="Rectangle 10"/>
          <p:cNvSpPr/>
          <p:nvPr/>
        </p:nvSpPr>
        <p:spPr>
          <a:xfrm>
            <a:off x="152400" y="4114800"/>
            <a:ext cx="4419600" cy="615553"/>
          </a:xfrm>
          <a:prstGeom prst="rect">
            <a:avLst/>
          </a:prstGeom>
        </p:spPr>
        <p:txBody>
          <a:bodyPr wrap="square">
            <a:spAutoFit/>
          </a:bodyPr>
          <a:lstStyle/>
          <a:p>
            <a:r>
              <a:rPr lang="en-US" b="1" dirty="0" smtClean="0"/>
              <a:t>Romans 6:14 </a:t>
            </a:r>
            <a:r>
              <a:rPr lang="en-US" dirty="0" smtClean="0"/>
              <a:t> </a:t>
            </a:r>
            <a:r>
              <a:rPr lang="en-US" sz="1600" b="1" dirty="0">
                <a:solidFill>
                  <a:srgbClr val="A50021"/>
                </a:solidFill>
              </a:rPr>
              <a:t>For sin shall not have dominion over you</a:t>
            </a:r>
          </a:p>
        </p:txBody>
      </p:sp>
      <p:sp>
        <p:nvSpPr>
          <p:cNvPr id="12" name="Rectangle 11"/>
          <p:cNvSpPr/>
          <p:nvPr/>
        </p:nvSpPr>
        <p:spPr>
          <a:xfrm>
            <a:off x="152400" y="4724400"/>
            <a:ext cx="4014689" cy="369332"/>
          </a:xfrm>
          <a:prstGeom prst="rect">
            <a:avLst/>
          </a:prstGeom>
        </p:spPr>
        <p:txBody>
          <a:bodyPr wrap="square">
            <a:spAutoFit/>
          </a:bodyPr>
          <a:lstStyle/>
          <a:p>
            <a:r>
              <a:rPr lang="en-US" b="1" dirty="0" smtClean="0"/>
              <a:t>Romans 6:18 </a:t>
            </a:r>
            <a:r>
              <a:rPr lang="en-US" dirty="0" smtClean="0"/>
              <a:t> </a:t>
            </a:r>
            <a:r>
              <a:rPr lang="en-US" sz="1600" dirty="0" smtClean="0"/>
              <a:t>and </a:t>
            </a:r>
            <a:r>
              <a:rPr lang="en-US" sz="1600" b="1" dirty="0">
                <a:solidFill>
                  <a:srgbClr val="A50021"/>
                </a:solidFill>
              </a:rPr>
              <a:t>being made free from sin</a:t>
            </a:r>
          </a:p>
        </p:txBody>
      </p:sp>
      <p:sp>
        <p:nvSpPr>
          <p:cNvPr id="13" name="Rectangle 12"/>
          <p:cNvSpPr/>
          <p:nvPr/>
        </p:nvSpPr>
        <p:spPr>
          <a:xfrm>
            <a:off x="152400" y="5105400"/>
            <a:ext cx="4191000" cy="369332"/>
          </a:xfrm>
          <a:prstGeom prst="rect">
            <a:avLst/>
          </a:prstGeom>
        </p:spPr>
        <p:txBody>
          <a:bodyPr wrap="square">
            <a:spAutoFit/>
          </a:bodyPr>
          <a:lstStyle/>
          <a:p>
            <a:r>
              <a:rPr lang="en-US" b="1" dirty="0" smtClean="0"/>
              <a:t>Romans 6:21 </a:t>
            </a:r>
            <a:r>
              <a:rPr lang="en-US" dirty="0" smtClean="0"/>
              <a:t> </a:t>
            </a:r>
            <a:r>
              <a:rPr lang="en-US" sz="1600" b="1" dirty="0" smtClean="0">
                <a:solidFill>
                  <a:srgbClr val="A50021"/>
                </a:solidFill>
              </a:rPr>
              <a:t>the </a:t>
            </a:r>
            <a:r>
              <a:rPr lang="en-US" sz="1600" b="1" dirty="0">
                <a:solidFill>
                  <a:srgbClr val="A50021"/>
                </a:solidFill>
              </a:rPr>
              <a:t>end of those things is death</a:t>
            </a:r>
          </a:p>
        </p:txBody>
      </p:sp>
      <p:sp>
        <p:nvSpPr>
          <p:cNvPr id="14" name="Rectangle 13"/>
          <p:cNvSpPr/>
          <p:nvPr/>
        </p:nvSpPr>
        <p:spPr>
          <a:xfrm>
            <a:off x="152400" y="5486400"/>
            <a:ext cx="4572000" cy="369332"/>
          </a:xfrm>
          <a:prstGeom prst="rect">
            <a:avLst/>
          </a:prstGeom>
        </p:spPr>
        <p:txBody>
          <a:bodyPr>
            <a:spAutoFit/>
          </a:bodyPr>
          <a:lstStyle/>
          <a:p>
            <a:r>
              <a:rPr lang="en-US" b="1" dirty="0" smtClean="0"/>
              <a:t>Romans 6:22 </a:t>
            </a:r>
            <a:r>
              <a:rPr lang="en-US" dirty="0" smtClean="0"/>
              <a:t> </a:t>
            </a:r>
            <a:r>
              <a:rPr lang="en-US" sz="1600" dirty="0" smtClean="0"/>
              <a:t>But now </a:t>
            </a:r>
            <a:r>
              <a:rPr lang="en-US" sz="1600" b="1" dirty="0">
                <a:solidFill>
                  <a:srgbClr val="A50021"/>
                </a:solidFill>
              </a:rPr>
              <a:t>being made free from sin</a:t>
            </a:r>
          </a:p>
        </p:txBody>
      </p:sp>
      <p:sp>
        <p:nvSpPr>
          <p:cNvPr id="15" name="Rectangle 14"/>
          <p:cNvSpPr/>
          <p:nvPr/>
        </p:nvSpPr>
        <p:spPr>
          <a:xfrm>
            <a:off x="152400" y="5867400"/>
            <a:ext cx="3933769" cy="369332"/>
          </a:xfrm>
          <a:prstGeom prst="rect">
            <a:avLst/>
          </a:prstGeom>
        </p:spPr>
        <p:txBody>
          <a:bodyPr wrap="none">
            <a:spAutoFit/>
          </a:bodyPr>
          <a:lstStyle/>
          <a:p>
            <a:r>
              <a:rPr lang="en-US" b="1" dirty="0" smtClean="0"/>
              <a:t>Romans 6:23 </a:t>
            </a:r>
            <a:r>
              <a:rPr lang="en-US" dirty="0" smtClean="0"/>
              <a:t> </a:t>
            </a:r>
            <a:r>
              <a:rPr lang="en-US" sz="1600" dirty="0" smtClean="0"/>
              <a:t>For </a:t>
            </a:r>
            <a:r>
              <a:rPr lang="en-US" sz="1600" b="1" dirty="0">
                <a:solidFill>
                  <a:srgbClr val="A50021"/>
                </a:solidFill>
              </a:rPr>
              <a:t>the wages of sin is death</a:t>
            </a:r>
          </a:p>
        </p:txBody>
      </p:sp>
      <p:sp>
        <p:nvSpPr>
          <p:cNvPr id="16" name="Rectangle 15"/>
          <p:cNvSpPr/>
          <p:nvPr/>
        </p:nvSpPr>
        <p:spPr>
          <a:xfrm>
            <a:off x="4572000" y="2362200"/>
            <a:ext cx="4191000" cy="1107996"/>
          </a:xfrm>
          <a:prstGeom prst="rect">
            <a:avLst/>
          </a:prstGeom>
        </p:spPr>
        <p:txBody>
          <a:bodyPr wrap="square">
            <a:spAutoFit/>
          </a:bodyPr>
          <a:lstStyle/>
          <a:p>
            <a:r>
              <a:rPr lang="en-US" b="1" dirty="0" smtClean="0"/>
              <a:t>Romans 7:5 </a:t>
            </a:r>
            <a:r>
              <a:rPr lang="en-US" dirty="0" smtClean="0"/>
              <a:t> </a:t>
            </a:r>
            <a:r>
              <a:rPr lang="en-US" sz="1600" dirty="0" smtClean="0"/>
              <a:t>For when we were in the flesh, </a:t>
            </a:r>
            <a:r>
              <a:rPr lang="en-US" sz="1600" b="1" dirty="0">
                <a:solidFill>
                  <a:srgbClr val="A50021"/>
                </a:solidFill>
              </a:rPr>
              <a:t>the sinful passions</a:t>
            </a:r>
            <a:r>
              <a:rPr lang="en-US" sz="1600" dirty="0" smtClean="0"/>
              <a:t>, which were through the law, </a:t>
            </a:r>
            <a:r>
              <a:rPr lang="en-US" sz="1600" b="1" dirty="0">
                <a:solidFill>
                  <a:srgbClr val="A50021"/>
                </a:solidFill>
              </a:rPr>
              <a:t>wrought in our members </a:t>
            </a:r>
            <a:r>
              <a:rPr lang="en-US" sz="1600" dirty="0" smtClean="0"/>
              <a:t>to bring forth fruit unto death.</a:t>
            </a:r>
            <a:endParaRPr lang="en-US" dirty="0"/>
          </a:p>
        </p:txBody>
      </p:sp>
      <p:sp>
        <p:nvSpPr>
          <p:cNvPr id="17" name="Rectangle 16"/>
          <p:cNvSpPr/>
          <p:nvPr/>
        </p:nvSpPr>
        <p:spPr>
          <a:xfrm>
            <a:off x="4572000" y="3429000"/>
            <a:ext cx="4114800" cy="1138773"/>
          </a:xfrm>
          <a:prstGeom prst="rect">
            <a:avLst/>
          </a:prstGeom>
        </p:spPr>
        <p:txBody>
          <a:bodyPr wrap="square">
            <a:spAutoFit/>
          </a:bodyPr>
          <a:lstStyle/>
          <a:p>
            <a:r>
              <a:rPr lang="en-US" b="1" dirty="0" smtClean="0"/>
              <a:t>Romans 7:23 </a:t>
            </a:r>
            <a:r>
              <a:rPr lang="en-US" dirty="0" smtClean="0"/>
              <a:t> </a:t>
            </a:r>
            <a:r>
              <a:rPr lang="en-US" sz="1600" dirty="0" smtClean="0"/>
              <a:t>but I see </a:t>
            </a:r>
            <a:r>
              <a:rPr lang="en-US" sz="1600" b="1" dirty="0">
                <a:solidFill>
                  <a:srgbClr val="A50021"/>
                </a:solidFill>
              </a:rPr>
              <a:t>a different law in my members</a:t>
            </a:r>
            <a:r>
              <a:rPr lang="en-US" sz="1600" dirty="0" smtClean="0"/>
              <a:t>, warring against the law of my mind, and </a:t>
            </a:r>
            <a:r>
              <a:rPr lang="en-US" sz="1600" b="1" dirty="0">
                <a:solidFill>
                  <a:srgbClr val="A50021"/>
                </a:solidFill>
              </a:rPr>
              <a:t>bringing me into captivity </a:t>
            </a:r>
            <a:r>
              <a:rPr lang="en-US" sz="1600" dirty="0" smtClean="0"/>
              <a:t>under the </a:t>
            </a:r>
            <a:r>
              <a:rPr lang="en-US" sz="1600" b="1" dirty="0">
                <a:solidFill>
                  <a:srgbClr val="A50021"/>
                </a:solidFill>
              </a:rPr>
              <a:t>law of sin which is in my members</a:t>
            </a:r>
            <a:r>
              <a:rPr lang="en-US" dirty="0" smtClean="0"/>
              <a:t>.</a:t>
            </a:r>
            <a:endParaRPr lang="en-US" dirty="0"/>
          </a:p>
        </p:txBody>
      </p:sp>
      <p:cxnSp>
        <p:nvCxnSpPr>
          <p:cNvPr id="19" name="Straight Connector 18"/>
          <p:cNvCxnSpPr/>
          <p:nvPr/>
        </p:nvCxnSpPr>
        <p:spPr>
          <a:xfrm>
            <a:off x="4495800" y="2362200"/>
            <a:ext cx="0" cy="51054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0" y="4648200"/>
            <a:ext cx="4191000" cy="861774"/>
          </a:xfrm>
          <a:prstGeom prst="rect">
            <a:avLst/>
          </a:prstGeom>
        </p:spPr>
        <p:txBody>
          <a:bodyPr wrap="square">
            <a:spAutoFit/>
          </a:bodyPr>
          <a:lstStyle/>
          <a:p>
            <a:r>
              <a:rPr lang="en-US" b="1" dirty="0" smtClean="0"/>
              <a:t>Romans 8:2 </a:t>
            </a:r>
            <a:r>
              <a:rPr lang="en-US" dirty="0" smtClean="0"/>
              <a:t> </a:t>
            </a:r>
            <a:r>
              <a:rPr lang="en-US" sz="1600" dirty="0" smtClean="0"/>
              <a:t>For the law of the Spirit of life in Christ Jesus made me free from </a:t>
            </a:r>
            <a:r>
              <a:rPr lang="en-US" sz="1600" b="1" dirty="0">
                <a:solidFill>
                  <a:srgbClr val="A50021"/>
                </a:solidFill>
              </a:rPr>
              <a:t>the law of sin and of death.</a:t>
            </a:r>
          </a:p>
        </p:txBody>
      </p:sp>
      <p:sp>
        <p:nvSpPr>
          <p:cNvPr id="21" name="Rectangle 20"/>
          <p:cNvSpPr/>
          <p:nvPr/>
        </p:nvSpPr>
        <p:spPr>
          <a:xfrm>
            <a:off x="4572000" y="5562600"/>
            <a:ext cx="4114800" cy="861774"/>
          </a:xfrm>
          <a:prstGeom prst="rect">
            <a:avLst/>
          </a:prstGeom>
        </p:spPr>
        <p:txBody>
          <a:bodyPr wrap="square">
            <a:spAutoFit/>
          </a:bodyPr>
          <a:lstStyle/>
          <a:p>
            <a:r>
              <a:rPr lang="en-US" b="1" dirty="0" smtClean="0"/>
              <a:t>Romans 8:13 </a:t>
            </a:r>
            <a:r>
              <a:rPr lang="en-US" dirty="0" smtClean="0"/>
              <a:t> </a:t>
            </a:r>
            <a:r>
              <a:rPr lang="en-US" sz="1600" dirty="0" smtClean="0"/>
              <a:t>for if ye live after the flesh, ye must die; but if by the Spirit ye put to death the deeds of the body, ye shall live.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14400"/>
            <a:ext cx="4953000" cy="1600438"/>
          </a:xfrm>
          <a:prstGeom prst="rect">
            <a:avLst/>
          </a:prstGeom>
        </p:spPr>
        <p:txBody>
          <a:bodyPr wrap="square">
            <a:spAutoFit/>
          </a:bodyPr>
          <a:lstStyle/>
          <a:p>
            <a:r>
              <a:rPr lang="en-US" b="1" dirty="0" smtClean="0"/>
              <a:t>Romans 6:3-4 </a:t>
            </a:r>
            <a:r>
              <a:rPr lang="en-US" sz="1600" dirty="0" smtClean="0"/>
              <a:t> Or are ye ignorant that all we who were </a:t>
            </a:r>
            <a:r>
              <a:rPr lang="en-US" sz="1600" b="1" dirty="0" smtClean="0">
                <a:solidFill>
                  <a:srgbClr val="A50021"/>
                </a:solidFill>
              </a:rPr>
              <a:t>baptized into Christ Jesus </a:t>
            </a:r>
            <a:r>
              <a:rPr lang="en-US" sz="1600" dirty="0" smtClean="0"/>
              <a:t>were baptized into his death? 4  We were buried therefore with him through baptism unto death: that like as Christ was raised from the dead through the glory of the Father, so we also might walk in newness of life.</a:t>
            </a:r>
            <a:endParaRPr lang="en-US" sz="1600" dirty="0"/>
          </a:p>
        </p:txBody>
      </p:sp>
      <p:sp>
        <p:nvSpPr>
          <p:cNvPr id="3" name="Rectangle 2"/>
          <p:cNvSpPr/>
          <p:nvPr/>
        </p:nvSpPr>
        <p:spPr>
          <a:xfrm>
            <a:off x="152400" y="152400"/>
            <a:ext cx="8534400" cy="369332"/>
          </a:xfrm>
          <a:prstGeom prst="rect">
            <a:avLst/>
          </a:prstGeom>
        </p:spPr>
        <p:txBody>
          <a:bodyPr wrap="square">
            <a:spAutoFit/>
          </a:bodyPr>
          <a:lstStyle/>
          <a:p>
            <a:r>
              <a:rPr lang="en-US" b="1" dirty="0" smtClean="0"/>
              <a:t>Romans 6:1 </a:t>
            </a:r>
            <a:r>
              <a:rPr lang="en-US" sz="1600" dirty="0" smtClean="0"/>
              <a:t> What shall we say then? </a:t>
            </a:r>
            <a:r>
              <a:rPr lang="en-US" sz="1600" b="1" dirty="0">
                <a:solidFill>
                  <a:srgbClr val="A50021"/>
                </a:solidFill>
              </a:rPr>
              <a:t>Shall we continue in sin</a:t>
            </a:r>
            <a:r>
              <a:rPr lang="en-US" sz="1600" dirty="0" smtClean="0"/>
              <a:t>, that grace may abound?</a:t>
            </a:r>
            <a:endParaRPr lang="en-US" sz="1600" dirty="0"/>
          </a:p>
        </p:txBody>
      </p:sp>
      <p:grpSp>
        <p:nvGrpSpPr>
          <p:cNvPr id="11" name="Group 12"/>
          <p:cNvGrpSpPr/>
          <p:nvPr/>
        </p:nvGrpSpPr>
        <p:grpSpPr>
          <a:xfrm>
            <a:off x="152400" y="3124200"/>
            <a:ext cx="4953000" cy="3341132"/>
            <a:chOff x="152400" y="2438400"/>
            <a:chExt cx="4953000" cy="3341132"/>
          </a:xfrm>
        </p:grpSpPr>
        <p:sp>
          <p:nvSpPr>
            <p:cNvPr id="4" name="Rectangle 3"/>
            <p:cNvSpPr/>
            <p:nvPr/>
          </p:nvSpPr>
          <p:spPr>
            <a:xfrm>
              <a:off x="152400" y="2438400"/>
              <a:ext cx="4953000" cy="861774"/>
            </a:xfrm>
            <a:prstGeom prst="rect">
              <a:avLst/>
            </a:prstGeom>
          </p:spPr>
          <p:txBody>
            <a:bodyPr wrap="square">
              <a:spAutoFit/>
            </a:bodyPr>
            <a:lstStyle/>
            <a:p>
              <a:r>
                <a:rPr lang="en-US" b="1" dirty="0" smtClean="0"/>
                <a:t>Romans 6:6 </a:t>
              </a:r>
              <a:r>
                <a:rPr lang="en-US" dirty="0" smtClean="0"/>
                <a:t> </a:t>
              </a:r>
              <a:r>
                <a:rPr lang="en-US" sz="1600" dirty="0" smtClean="0"/>
                <a:t>knowing this, that our old man was crucified with him, that the body of sin might be done away, that </a:t>
              </a:r>
              <a:r>
                <a:rPr lang="en-US" sz="1600" b="1" dirty="0" smtClean="0">
                  <a:solidFill>
                    <a:srgbClr val="A50021"/>
                  </a:solidFill>
                </a:rPr>
                <a:t>so we should no longer be in bondage to sin</a:t>
              </a:r>
              <a:endParaRPr lang="en-US" b="1" dirty="0">
                <a:solidFill>
                  <a:srgbClr val="A50021"/>
                </a:solidFill>
              </a:endParaRPr>
            </a:p>
          </p:txBody>
        </p:sp>
        <p:sp>
          <p:nvSpPr>
            <p:cNvPr id="5" name="Rectangle 4"/>
            <p:cNvSpPr/>
            <p:nvPr/>
          </p:nvSpPr>
          <p:spPr>
            <a:xfrm>
              <a:off x="152400" y="3276600"/>
              <a:ext cx="4572000" cy="615553"/>
            </a:xfrm>
            <a:prstGeom prst="rect">
              <a:avLst/>
            </a:prstGeom>
          </p:spPr>
          <p:txBody>
            <a:bodyPr wrap="square">
              <a:spAutoFit/>
            </a:bodyPr>
            <a:lstStyle/>
            <a:p>
              <a:r>
                <a:rPr lang="en-US" b="1" dirty="0" smtClean="0"/>
                <a:t>Romans 6:12 </a:t>
              </a:r>
              <a:r>
                <a:rPr lang="en-US" dirty="0" smtClean="0"/>
                <a:t> </a:t>
              </a:r>
              <a:r>
                <a:rPr lang="en-US" sz="1600" b="1" dirty="0">
                  <a:solidFill>
                    <a:srgbClr val="A50021"/>
                  </a:solidFill>
                </a:rPr>
                <a:t>Let not sin therefore reign </a:t>
              </a:r>
              <a:r>
                <a:rPr lang="en-US" sz="1600" dirty="0" smtClean="0"/>
                <a:t>in your mortal body, that ye should obey the lusts thereof</a:t>
              </a:r>
              <a:endParaRPr lang="en-US" dirty="0"/>
            </a:p>
          </p:txBody>
        </p:sp>
        <p:sp>
          <p:nvSpPr>
            <p:cNvPr id="6" name="Rectangle 5"/>
            <p:cNvSpPr/>
            <p:nvPr/>
          </p:nvSpPr>
          <p:spPr>
            <a:xfrm>
              <a:off x="152400" y="3886200"/>
              <a:ext cx="4953000" cy="369332"/>
            </a:xfrm>
            <a:prstGeom prst="rect">
              <a:avLst/>
            </a:prstGeom>
          </p:spPr>
          <p:txBody>
            <a:bodyPr wrap="square">
              <a:spAutoFit/>
            </a:bodyPr>
            <a:lstStyle/>
            <a:p>
              <a:r>
                <a:rPr lang="en-US" b="1" dirty="0" smtClean="0"/>
                <a:t>Romans 6:14 </a:t>
              </a:r>
              <a:r>
                <a:rPr lang="en-US" dirty="0" smtClean="0"/>
                <a:t> </a:t>
              </a:r>
              <a:r>
                <a:rPr lang="en-US" sz="1600" b="1" dirty="0">
                  <a:solidFill>
                    <a:srgbClr val="A50021"/>
                  </a:solidFill>
                </a:rPr>
                <a:t>For sin shall not have dominion over you</a:t>
              </a:r>
            </a:p>
          </p:txBody>
        </p:sp>
        <p:sp>
          <p:nvSpPr>
            <p:cNvPr id="7" name="Rectangle 6"/>
            <p:cNvSpPr/>
            <p:nvPr/>
          </p:nvSpPr>
          <p:spPr>
            <a:xfrm>
              <a:off x="152400" y="4267200"/>
              <a:ext cx="4014689" cy="369332"/>
            </a:xfrm>
            <a:prstGeom prst="rect">
              <a:avLst/>
            </a:prstGeom>
          </p:spPr>
          <p:txBody>
            <a:bodyPr wrap="square">
              <a:spAutoFit/>
            </a:bodyPr>
            <a:lstStyle/>
            <a:p>
              <a:r>
                <a:rPr lang="en-US" b="1" dirty="0" smtClean="0"/>
                <a:t>Romans 6:18 </a:t>
              </a:r>
              <a:r>
                <a:rPr lang="en-US" dirty="0" smtClean="0"/>
                <a:t> </a:t>
              </a:r>
              <a:r>
                <a:rPr lang="en-US" sz="1600" dirty="0" smtClean="0"/>
                <a:t>and </a:t>
              </a:r>
              <a:r>
                <a:rPr lang="en-US" sz="1600" b="1" dirty="0">
                  <a:solidFill>
                    <a:srgbClr val="A50021"/>
                  </a:solidFill>
                </a:rPr>
                <a:t>being made free from sin</a:t>
              </a:r>
            </a:p>
          </p:txBody>
        </p:sp>
        <p:sp>
          <p:nvSpPr>
            <p:cNvPr id="8" name="Rectangle 7"/>
            <p:cNvSpPr/>
            <p:nvPr/>
          </p:nvSpPr>
          <p:spPr>
            <a:xfrm>
              <a:off x="152400" y="4648200"/>
              <a:ext cx="4191000" cy="369332"/>
            </a:xfrm>
            <a:prstGeom prst="rect">
              <a:avLst/>
            </a:prstGeom>
          </p:spPr>
          <p:txBody>
            <a:bodyPr wrap="square">
              <a:spAutoFit/>
            </a:bodyPr>
            <a:lstStyle/>
            <a:p>
              <a:r>
                <a:rPr lang="en-US" b="1" dirty="0" smtClean="0"/>
                <a:t>Romans 6:21 </a:t>
              </a:r>
              <a:r>
                <a:rPr lang="en-US" dirty="0" smtClean="0"/>
                <a:t> </a:t>
              </a:r>
              <a:r>
                <a:rPr lang="en-US" sz="1600" b="1" dirty="0" smtClean="0">
                  <a:solidFill>
                    <a:srgbClr val="A50021"/>
                  </a:solidFill>
                </a:rPr>
                <a:t>the </a:t>
              </a:r>
              <a:r>
                <a:rPr lang="en-US" sz="1600" b="1" dirty="0">
                  <a:solidFill>
                    <a:srgbClr val="A50021"/>
                  </a:solidFill>
                </a:rPr>
                <a:t>end of those things is death</a:t>
              </a:r>
            </a:p>
          </p:txBody>
        </p:sp>
        <p:sp>
          <p:nvSpPr>
            <p:cNvPr id="9" name="Rectangle 8"/>
            <p:cNvSpPr/>
            <p:nvPr/>
          </p:nvSpPr>
          <p:spPr>
            <a:xfrm>
              <a:off x="152400" y="5029200"/>
              <a:ext cx="4572000" cy="369332"/>
            </a:xfrm>
            <a:prstGeom prst="rect">
              <a:avLst/>
            </a:prstGeom>
          </p:spPr>
          <p:txBody>
            <a:bodyPr wrap="square">
              <a:spAutoFit/>
            </a:bodyPr>
            <a:lstStyle/>
            <a:p>
              <a:r>
                <a:rPr lang="en-US" b="1" dirty="0" smtClean="0"/>
                <a:t>Romans 6:22 </a:t>
              </a:r>
              <a:r>
                <a:rPr lang="en-US" dirty="0" smtClean="0"/>
                <a:t> </a:t>
              </a:r>
              <a:r>
                <a:rPr lang="en-US" sz="1600" dirty="0" smtClean="0"/>
                <a:t>But now </a:t>
              </a:r>
              <a:r>
                <a:rPr lang="en-US" sz="1600" b="1" dirty="0">
                  <a:solidFill>
                    <a:srgbClr val="A50021"/>
                  </a:solidFill>
                </a:rPr>
                <a:t>being made free from sin</a:t>
              </a:r>
            </a:p>
          </p:txBody>
        </p:sp>
        <p:sp>
          <p:nvSpPr>
            <p:cNvPr id="10" name="Rectangle 9"/>
            <p:cNvSpPr/>
            <p:nvPr/>
          </p:nvSpPr>
          <p:spPr>
            <a:xfrm>
              <a:off x="152400" y="5410200"/>
              <a:ext cx="3933769" cy="369332"/>
            </a:xfrm>
            <a:prstGeom prst="rect">
              <a:avLst/>
            </a:prstGeom>
          </p:spPr>
          <p:txBody>
            <a:bodyPr wrap="square">
              <a:spAutoFit/>
            </a:bodyPr>
            <a:lstStyle/>
            <a:p>
              <a:r>
                <a:rPr lang="en-US" b="1" dirty="0" smtClean="0"/>
                <a:t>Romans 6:23 </a:t>
              </a:r>
              <a:r>
                <a:rPr lang="en-US" dirty="0" smtClean="0"/>
                <a:t> </a:t>
              </a:r>
              <a:r>
                <a:rPr lang="en-US" sz="1600" dirty="0" smtClean="0"/>
                <a:t>For </a:t>
              </a:r>
              <a:r>
                <a:rPr lang="en-US" sz="1600" b="1" dirty="0">
                  <a:solidFill>
                    <a:srgbClr val="A50021"/>
                  </a:solidFill>
                </a:rPr>
                <a:t>the wages of sin is death</a:t>
              </a:r>
            </a:p>
          </p:txBody>
        </p:sp>
      </p:grpSp>
      <p:pic>
        <p:nvPicPr>
          <p:cNvPr id="1026" name="Picture 2" descr="C:\Users\Alan Williamson\Pictures\Useful graphics\baptism\BAPTIS2M.jpg"/>
          <p:cNvPicPr>
            <a:picLocks noChangeAspect="1" noChangeArrowheads="1"/>
          </p:cNvPicPr>
          <p:nvPr/>
        </p:nvPicPr>
        <p:blipFill>
          <a:blip r:embed="rId2" cstate="print"/>
          <a:srcRect/>
          <a:stretch>
            <a:fillRect/>
          </a:stretch>
        </p:blipFill>
        <p:spPr bwMode="auto">
          <a:xfrm>
            <a:off x="6019800" y="609600"/>
            <a:ext cx="2209800" cy="2447695"/>
          </a:xfrm>
          <a:prstGeom prst="rect">
            <a:avLst/>
          </a:prstGeom>
          <a:noFill/>
        </p:spPr>
      </p:pic>
      <p:pic>
        <p:nvPicPr>
          <p:cNvPr id="1027" name="Picture 3" descr="C:\Users\Alan Williamson\Pictures\Useful graphics\clip art b&amp;w\transformation.jpg"/>
          <p:cNvPicPr>
            <a:picLocks noChangeAspect="1" noChangeArrowheads="1"/>
          </p:cNvPicPr>
          <p:nvPr/>
        </p:nvPicPr>
        <p:blipFill>
          <a:blip r:embed="rId3" cstate="print"/>
          <a:srcRect/>
          <a:stretch>
            <a:fillRect/>
          </a:stretch>
        </p:blipFill>
        <p:spPr bwMode="auto">
          <a:xfrm>
            <a:off x="5257800" y="3352800"/>
            <a:ext cx="3667414" cy="295482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191000" cy="1231106"/>
          </a:xfrm>
          <a:prstGeom prst="rect">
            <a:avLst/>
          </a:prstGeom>
        </p:spPr>
        <p:txBody>
          <a:bodyPr wrap="square">
            <a:spAutoFit/>
          </a:bodyPr>
          <a:lstStyle/>
          <a:p>
            <a:r>
              <a:rPr lang="en-US" sz="2000" b="1" dirty="0" smtClean="0"/>
              <a:t>Matthew 5:28 </a:t>
            </a:r>
            <a:r>
              <a:rPr lang="en-US" dirty="0" smtClean="0"/>
              <a:t> but I say unto you, that every one that </a:t>
            </a:r>
            <a:r>
              <a:rPr lang="en-US" dirty="0" err="1" smtClean="0"/>
              <a:t>looketh</a:t>
            </a:r>
            <a:r>
              <a:rPr lang="en-US" dirty="0" smtClean="0"/>
              <a:t> on a woman </a:t>
            </a:r>
            <a:r>
              <a:rPr lang="en-US" b="1" dirty="0">
                <a:solidFill>
                  <a:srgbClr val="A50021"/>
                </a:solidFill>
              </a:rPr>
              <a:t>to lust after her </a:t>
            </a:r>
            <a:r>
              <a:rPr lang="en-US" dirty="0" smtClean="0"/>
              <a:t>hath committed adultery with her already in his heart.</a:t>
            </a:r>
            <a:endParaRPr lang="en-US" dirty="0"/>
          </a:p>
        </p:txBody>
      </p:sp>
      <p:sp>
        <p:nvSpPr>
          <p:cNvPr id="3" name="Rectangle 2"/>
          <p:cNvSpPr/>
          <p:nvPr/>
        </p:nvSpPr>
        <p:spPr>
          <a:xfrm>
            <a:off x="152400" y="1524000"/>
            <a:ext cx="4191000" cy="1231106"/>
          </a:xfrm>
          <a:prstGeom prst="rect">
            <a:avLst/>
          </a:prstGeom>
        </p:spPr>
        <p:txBody>
          <a:bodyPr wrap="square">
            <a:spAutoFit/>
          </a:bodyPr>
          <a:lstStyle/>
          <a:p>
            <a:r>
              <a:rPr lang="en-US" sz="2000" b="1" dirty="0"/>
              <a:t>Mark 4:19 </a:t>
            </a:r>
            <a:r>
              <a:rPr lang="en-US" dirty="0" smtClean="0"/>
              <a:t> and the cares of the world, and the deceitfulness of riches, and </a:t>
            </a:r>
            <a:r>
              <a:rPr lang="en-US" b="1" dirty="0">
                <a:solidFill>
                  <a:srgbClr val="A50021"/>
                </a:solidFill>
              </a:rPr>
              <a:t>the lusts of other things</a:t>
            </a:r>
            <a:r>
              <a:rPr lang="en-US" dirty="0" smtClean="0"/>
              <a:t> entering in, choke the word, and it </a:t>
            </a:r>
            <a:r>
              <a:rPr lang="en-US" dirty="0" err="1" smtClean="0"/>
              <a:t>becometh</a:t>
            </a:r>
            <a:r>
              <a:rPr lang="en-US" dirty="0" smtClean="0"/>
              <a:t> unfruitful.</a:t>
            </a:r>
            <a:endParaRPr lang="en-US" dirty="0"/>
          </a:p>
        </p:txBody>
      </p:sp>
      <p:sp>
        <p:nvSpPr>
          <p:cNvPr id="4" name="Rectangle 3"/>
          <p:cNvSpPr/>
          <p:nvPr/>
        </p:nvSpPr>
        <p:spPr>
          <a:xfrm>
            <a:off x="152400" y="2819400"/>
            <a:ext cx="4114800" cy="954107"/>
          </a:xfrm>
          <a:prstGeom prst="rect">
            <a:avLst/>
          </a:prstGeom>
        </p:spPr>
        <p:txBody>
          <a:bodyPr wrap="square">
            <a:spAutoFit/>
          </a:bodyPr>
          <a:lstStyle/>
          <a:p>
            <a:r>
              <a:rPr lang="en-US" sz="2000" b="1" dirty="0"/>
              <a:t>John 8:44 </a:t>
            </a:r>
            <a:r>
              <a:rPr lang="en-US" dirty="0" smtClean="0"/>
              <a:t> Ye are of your father the devil, and </a:t>
            </a:r>
            <a:r>
              <a:rPr lang="en-US" b="1" dirty="0">
                <a:solidFill>
                  <a:srgbClr val="A50021"/>
                </a:solidFill>
              </a:rPr>
              <a:t>the lusts of your father </a:t>
            </a:r>
            <a:r>
              <a:rPr lang="en-US" dirty="0" smtClean="0"/>
              <a:t>it is your will to do…</a:t>
            </a:r>
            <a:endParaRPr lang="en-US" dirty="0"/>
          </a:p>
        </p:txBody>
      </p:sp>
      <p:sp>
        <p:nvSpPr>
          <p:cNvPr id="5" name="Rectangle 4"/>
          <p:cNvSpPr/>
          <p:nvPr/>
        </p:nvSpPr>
        <p:spPr>
          <a:xfrm>
            <a:off x="4572000" y="228600"/>
            <a:ext cx="4191000" cy="1231106"/>
          </a:xfrm>
          <a:prstGeom prst="rect">
            <a:avLst/>
          </a:prstGeom>
        </p:spPr>
        <p:txBody>
          <a:bodyPr wrap="square">
            <a:spAutoFit/>
          </a:bodyPr>
          <a:lstStyle/>
          <a:p>
            <a:r>
              <a:rPr lang="en-US" sz="2000" b="1" dirty="0"/>
              <a:t>Romans 1:24 </a:t>
            </a:r>
            <a:r>
              <a:rPr lang="en-US" dirty="0" smtClean="0"/>
              <a:t> Wherefore God gave them up in </a:t>
            </a:r>
            <a:r>
              <a:rPr lang="en-US" b="1" dirty="0">
                <a:solidFill>
                  <a:srgbClr val="A50021"/>
                </a:solidFill>
              </a:rPr>
              <a:t>the lusts of their hearts </a:t>
            </a:r>
            <a:r>
              <a:rPr lang="en-US" dirty="0" smtClean="0"/>
              <a:t>unto uncleanness, that their bodies should be dishonored among themselves:</a:t>
            </a:r>
            <a:endParaRPr lang="en-US" dirty="0"/>
          </a:p>
        </p:txBody>
      </p:sp>
      <p:sp>
        <p:nvSpPr>
          <p:cNvPr id="6" name="Rectangle 5"/>
          <p:cNvSpPr/>
          <p:nvPr/>
        </p:nvSpPr>
        <p:spPr>
          <a:xfrm>
            <a:off x="4572000" y="1524000"/>
            <a:ext cx="4267200" cy="1785104"/>
          </a:xfrm>
          <a:prstGeom prst="rect">
            <a:avLst/>
          </a:prstGeom>
        </p:spPr>
        <p:txBody>
          <a:bodyPr wrap="square">
            <a:spAutoFit/>
          </a:bodyPr>
          <a:lstStyle/>
          <a:p>
            <a:r>
              <a:rPr lang="en-US" sz="2000" b="1" dirty="0"/>
              <a:t>Romans 1:27 </a:t>
            </a:r>
            <a:r>
              <a:rPr lang="en-US" dirty="0" smtClean="0"/>
              <a:t> and likewise also the men, leaving the natural use of the woman, </a:t>
            </a:r>
            <a:r>
              <a:rPr lang="en-US" b="1" dirty="0">
                <a:solidFill>
                  <a:srgbClr val="A50021"/>
                </a:solidFill>
              </a:rPr>
              <a:t>burned in their lust </a:t>
            </a:r>
            <a:r>
              <a:rPr lang="en-US" dirty="0" smtClean="0"/>
              <a:t>one toward another, men with men working unseemliness, and receiving in themselves that recompense of their error which was due.</a:t>
            </a:r>
            <a:endParaRPr lang="en-US" dirty="0"/>
          </a:p>
        </p:txBody>
      </p:sp>
      <p:sp>
        <p:nvSpPr>
          <p:cNvPr id="7" name="Rectangle 6"/>
          <p:cNvSpPr/>
          <p:nvPr/>
        </p:nvSpPr>
        <p:spPr>
          <a:xfrm>
            <a:off x="4572000" y="3352800"/>
            <a:ext cx="4343400" cy="954107"/>
          </a:xfrm>
          <a:prstGeom prst="rect">
            <a:avLst/>
          </a:prstGeom>
        </p:spPr>
        <p:txBody>
          <a:bodyPr wrap="square">
            <a:spAutoFit/>
          </a:bodyPr>
          <a:lstStyle/>
          <a:p>
            <a:r>
              <a:rPr lang="en-US" sz="2000" b="1" dirty="0"/>
              <a:t>Romans 6:12 </a:t>
            </a:r>
            <a:r>
              <a:rPr lang="en-US" dirty="0" smtClean="0"/>
              <a:t> Let not sin therefore reign in your mortal body, that ye should </a:t>
            </a:r>
            <a:r>
              <a:rPr lang="en-US" b="1" dirty="0">
                <a:solidFill>
                  <a:srgbClr val="A50021"/>
                </a:solidFill>
              </a:rPr>
              <a:t>obey the lusts thereof</a:t>
            </a:r>
            <a:r>
              <a:rPr lang="en-US" dirty="0" smtClean="0"/>
              <a:t>:</a:t>
            </a:r>
            <a:endParaRPr lang="en-US" dirty="0"/>
          </a:p>
        </p:txBody>
      </p:sp>
      <p:sp>
        <p:nvSpPr>
          <p:cNvPr id="8" name="Rectangle 7"/>
          <p:cNvSpPr/>
          <p:nvPr/>
        </p:nvSpPr>
        <p:spPr>
          <a:xfrm>
            <a:off x="1143000" y="5486400"/>
            <a:ext cx="6248400" cy="677108"/>
          </a:xfrm>
          <a:prstGeom prst="rect">
            <a:avLst/>
          </a:prstGeom>
        </p:spPr>
        <p:txBody>
          <a:bodyPr wrap="square">
            <a:spAutoFit/>
          </a:bodyPr>
          <a:lstStyle/>
          <a:p>
            <a:r>
              <a:rPr lang="en-US" sz="2000" b="1" dirty="0" smtClean="0"/>
              <a:t>Romans 13:14 </a:t>
            </a:r>
            <a:r>
              <a:rPr lang="en-US" dirty="0" smtClean="0"/>
              <a:t> But put ye on the Lord Jesus Christ, and </a:t>
            </a:r>
            <a:r>
              <a:rPr lang="en-US" b="1" dirty="0">
                <a:solidFill>
                  <a:srgbClr val="A50021"/>
                </a:solidFill>
              </a:rPr>
              <a:t>make not provision for the flesh</a:t>
            </a:r>
            <a:r>
              <a:rPr lang="en-US" dirty="0" smtClean="0"/>
              <a:t>, to </a:t>
            </a:r>
            <a:r>
              <a:rPr lang="en-US" b="1" dirty="0" err="1">
                <a:solidFill>
                  <a:srgbClr val="A50021"/>
                </a:solidFill>
              </a:rPr>
              <a:t>fulfil</a:t>
            </a:r>
            <a:r>
              <a:rPr lang="en-US" b="1" dirty="0">
                <a:solidFill>
                  <a:srgbClr val="A50021"/>
                </a:solidFill>
              </a:rPr>
              <a:t> the lusts thereof</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152400"/>
            <a:ext cx="4343400" cy="2616101"/>
          </a:xfrm>
          <a:prstGeom prst="rect">
            <a:avLst/>
          </a:prstGeom>
        </p:spPr>
        <p:txBody>
          <a:bodyPr wrap="square">
            <a:spAutoFit/>
          </a:bodyPr>
          <a:lstStyle/>
          <a:p>
            <a:r>
              <a:rPr lang="en-US" sz="2000" b="1" dirty="0"/>
              <a:t>James </a:t>
            </a:r>
            <a:r>
              <a:rPr lang="en-US" sz="2000" b="1" dirty="0" smtClean="0"/>
              <a:t>4:1-3 </a:t>
            </a:r>
            <a:r>
              <a:rPr lang="en-US" dirty="0" smtClean="0"/>
              <a:t> Whence come wars and whence come </a:t>
            </a:r>
            <a:r>
              <a:rPr lang="en-US" dirty="0" err="1" smtClean="0"/>
              <a:t>fightings</a:t>
            </a:r>
            <a:r>
              <a:rPr lang="en-US" dirty="0" smtClean="0"/>
              <a:t> among you? come they not hence, even of your </a:t>
            </a:r>
            <a:r>
              <a:rPr lang="en-US" b="1" dirty="0" smtClean="0">
                <a:solidFill>
                  <a:srgbClr val="A50021"/>
                </a:solidFill>
              </a:rPr>
              <a:t>pleasures</a:t>
            </a:r>
            <a:r>
              <a:rPr lang="en-US" dirty="0" smtClean="0"/>
              <a:t> that war in your members? 2  </a:t>
            </a:r>
            <a:r>
              <a:rPr lang="en-US" b="1" dirty="0" smtClean="0">
                <a:solidFill>
                  <a:srgbClr val="A50021"/>
                </a:solidFill>
              </a:rPr>
              <a:t>Ye lust</a:t>
            </a:r>
            <a:r>
              <a:rPr lang="en-US" dirty="0" smtClean="0"/>
              <a:t>, and have not: ye kill, and </a:t>
            </a:r>
            <a:r>
              <a:rPr lang="en-US" b="1" dirty="0">
                <a:solidFill>
                  <a:srgbClr val="A50021"/>
                </a:solidFill>
              </a:rPr>
              <a:t>covet</a:t>
            </a:r>
            <a:r>
              <a:rPr lang="en-US" dirty="0" smtClean="0"/>
              <a:t>, and cannot obtain: ye fight and war; ye have not, because ye ask not. 3  Ye ask, and receive not, because ye ask amiss, that ye may spend it in your </a:t>
            </a:r>
            <a:r>
              <a:rPr lang="en-US" b="1" dirty="0">
                <a:solidFill>
                  <a:srgbClr val="A50021"/>
                </a:solidFill>
              </a:rPr>
              <a:t>pleasures</a:t>
            </a:r>
            <a:r>
              <a:rPr lang="en-US" dirty="0" smtClean="0"/>
              <a:t>.</a:t>
            </a:r>
            <a:endParaRPr lang="en-US" dirty="0"/>
          </a:p>
        </p:txBody>
      </p:sp>
      <p:sp>
        <p:nvSpPr>
          <p:cNvPr id="3" name="Rectangle 2"/>
          <p:cNvSpPr/>
          <p:nvPr/>
        </p:nvSpPr>
        <p:spPr>
          <a:xfrm>
            <a:off x="4572000" y="2819400"/>
            <a:ext cx="4419600" cy="2616101"/>
          </a:xfrm>
          <a:prstGeom prst="rect">
            <a:avLst/>
          </a:prstGeom>
        </p:spPr>
        <p:txBody>
          <a:bodyPr wrap="square">
            <a:spAutoFit/>
          </a:bodyPr>
          <a:lstStyle/>
          <a:p>
            <a:r>
              <a:rPr lang="en-US" sz="2000" b="1" dirty="0"/>
              <a:t>2 Corinthians 10:3-5 </a:t>
            </a:r>
            <a:r>
              <a:rPr lang="en-US" dirty="0" smtClean="0"/>
              <a:t> For though we walk in the flesh, </a:t>
            </a:r>
            <a:r>
              <a:rPr lang="en-US" b="1" dirty="0">
                <a:solidFill>
                  <a:srgbClr val="A50021"/>
                </a:solidFill>
              </a:rPr>
              <a:t>we do not war according to the flesh </a:t>
            </a:r>
            <a:r>
              <a:rPr lang="en-US" dirty="0" smtClean="0"/>
              <a:t>4  (for the weapons of our warfare are not of the flesh, but mighty before God to the casting down of strongholds), 5  casting down imaginations, and every high thing that is exalted against the knowledge of God, and </a:t>
            </a:r>
            <a:r>
              <a:rPr lang="en-US" b="1" dirty="0">
                <a:solidFill>
                  <a:srgbClr val="A50021"/>
                </a:solidFill>
              </a:rPr>
              <a:t>bringing every thought into captivity to the obedience of Christ</a:t>
            </a:r>
            <a:r>
              <a:rPr lang="en-US" dirty="0" smtClean="0"/>
              <a:t>;</a:t>
            </a:r>
            <a:endParaRPr lang="en-US" dirty="0"/>
          </a:p>
        </p:txBody>
      </p:sp>
      <p:sp>
        <p:nvSpPr>
          <p:cNvPr id="4" name="Rectangle 3"/>
          <p:cNvSpPr/>
          <p:nvPr/>
        </p:nvSpPr>
        <p:spPr>
          <a:xfrm>
            <a:off x="152400" y="5715000"/>
            <a:ext cx="8763000" cy="677108"/>
          </a:xfrm>
          <a:prstGeom prst="rect">
            <a:avLst/>
          </a:prstGeom>
        </p:spPr>
        <p:txBody>
          <a:bodyPr wrap="square">
            <a:spAutoFit/>
          </a:bodyPr>
          <a:lstStyle/>
          <a:p>
            <a:r>
              <a:rPr lang="en-US" sz="2000" b="1" dirty="0"/>
              <a:t>2 Corinthians 7:1 </a:t>
            </a:r>
            <a:r>
              <a:rPr lang="en-US" dirty="0" smtClean="0"/>
              <a:t> Having therefore these promises, beloved, </a:t>
            </a:r>
            <a:r>
              <a:rPr lang="en-US" b="1" dirty="0">
                <a:solidFill>
                  <a:srgbClr val="A50021"/>
                </a:solidFill>
              </a:rPr>
              <a:t>let us cleanse ourselves from all defilement of flesh and spirit</a:t>
            </a:r>
            <a:r>
              <a:rPr lang="en-US" dirty="0" smtClean="0"/>
              <a:t>, perfecting holiness in the fear of God.</a:t>
            </a:r>
            <a:endParaRPr lang="en-US" dirty="0"/>
          </a:p>
        </p:txBody>
      </p:sp>
      <p:sp>
        <p:nvSpPr>
          <p:cNvPr id="5" name="Rectangle 4"/>
          <p:cNvSpPr/>
          <p:nvPr/>
        </p:nvSpPr>
        <p:spPr>
          <a:xfrm>
            <a:off x="152400" y="228600"/>
            <a:ext cx="4114800" cy="3754874"/>
          </a:xfrm>
          <a:prstGeom prst="rect">
            <a:avLst/>
          </a:prstGeom>
        </p:spPr>
        <p:txBody>
          <a:bodyPr wrap="square">
            <a:spAutoFit/>
          </a:bodyPr>
          <a:lstStyle/>
          <a:p>
            <a:r>
              <a:rPr lang="en-US" sz="2000" b="1" dirty="0"/>
              <a:t>Galatians 5:16 </a:t>
            </a:r>
            <a:r>
              <a:rPr lang="en-US" dirty="0" smtClean="0"/>
              <a:t> But I say, walk by the Spirit, and ye shall not </a:t>
            </a:r>
            <a:r>
              <a:rPr lang="en-US" dirty="0" err="1" smtClean="0"/>
              <a:t>fulfil</a:t>
            </a:r>
            <a:r>
              <a:rPr lang="en-US" dirty="0" smtClean="0"/>
              <a:t> </a:t>
            </a:r>
            <a:r>
              <a:rPr lang="en-US" b="1" dirty="0">
                <a:solidFill>
                  <a:srgbClr val="A50021"/>
                </a:solidFill>
              </a:rPr>
              <a:t>the lust of the flesh</a:t>
            </a:r>
            <a:r>
              <a:rPr lang="en-US" dirty="0" smtClean="0"/>
              <a:t>.</a:t>
            </a:r>
          </a:p>
          <a:p>
            <a:endParaRPr lang="en-US" dirty="0" smtClean="0"/>
          </a:p>
          <a:p>
            <a:r>
              <a:rPr lang="en-US" sz="2000" b="1" dirty="0"/>
              <a:t>Galatians 5:17 </a:t>
            </a:r>
            <a:r>
              <a:rPr lang="en-US" dirty="0" smtClean="0"/>
              <a:t> For </a:t>
            </a:r>
            <a:r>
              <a:rPr lang="en-US" b="1" dirty="0">
                <a:solidFill>
                  <a:srgbClr val="A50021"/>
                </a:solidFill>
              </a:rPr>
              <a:t>the flesh </a:t>
            </a:r>
            <a:r>
              <a:rPr lang="en-US" b="1" dirty="0" err="1">
                <a:solidFill>
                  <a:srgbClr val="A50021"/>
                </a:solidFill>
              </a:rPr>
              <a:t>lusteth</a:t>
            </a:r>
            <a:r>
              <a:rPr lang="en-US" b="1" dirty="0">
                <a:solidFill>
                  <a:srgbClr val="A50021"/>
                </a:solidFill>
              </a:rPr>
              <a:t> against the Spirit</a:t>
            </a:r>
            <a:r>
              <a:rPr lang="en-US" dirty="0" smtClean="0"/>
              <a:t>, and the Spirit against the flesh; for these are contrary the one to the other; that ye may not do the things that ye would.</a:t>
            </a:r>
          </a:p>
          <a:p>
            <a:endParaRPr lang="en-US" dirty="0" smtClean="0"/>
          </a:p>
          <a:p>
            <a:r>
              <a:rPr lang="en-US" sz="2000" b="1" dirty="0"/>
              <a:t>Galatians 5:24 </a:t>
            </a:r>
            <a:r>
              <a:rPr lang="en-US" dirty="0" smtClean="0"/>
              <a:t> And they that are of Christ Jesus have </a:t>
            </a:r>
            <a:r>
              <a:rPr lang="en-US" b="1" dirty="0">
                <a:solidFill>
                  <a:srgbClr val="A50021"/>
                </a:solidFill>
              </a:rPr>
              <a:t>crucified the flesh with the passions and the lusts thereof</a:t>
            </a:r>
            <a:r>
              <a:rPr lang="en-US" dirty="0" smtClean="0"/>
              <a:t>.</a:t>
            </a:r>
            <a:endParaRPr lang="en-US" dirty="0"/>
          </a:p>
        </p:txBody>
      </p:sp>
      <p:sp>
        <p:nvSpPr>
          <p:cNvPr id="6" name="Rectangle 5"/>
          <p:cNvSpPr/>
          <p:nvPr/>
        </p:nvSpPr>
        <p:spPr>
          <a:xfrm>
            <a:off x="152400" y="4191000"/>
            <a:ext cx="4267200" cy="1231106"/>
          </a:xfrm>
          <a:prstGeom prst="rect">
            <a:avLst/>
          </a:prstGeom>
        </p:spPr>
        <p:txBody>
          <a:bodyPr wrap="square">
            <a:spAutoFit/>
          </a:bodyPr>
          <a:lstStyle/>
          <a:p>
            <a:r>
              <a:rPr lang="en-US" sz="2000" b="1" dirty="0" smtClean="0"/>
              <a:t>Titus 2:12 </a:t>
            </a:r>
            <a:r>
              <a:rPr lang="en-US" dirty="0" smtClean="0"/>
              <a:t> instructing us, to the intent that, denying ungodliness and </a:t>
            </a:r>
            <a:r>
              <a:rPr lang="en-US" b="1" dirty="0">
                <a:solidFill>
                  <a:srgbClr val="A50021"/>
                </a:solidFill>
              </a:rPr>
              <a:t>worldly lusts</a:t>
            </a:r>
            <a:r>
              <a:rPr lang="en-US" dirty="0" smtClean="0"/>
              <a:t>, we should live soberly and righteously and godly in this present world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371600"/>
            <a:ext cx="4114800" cy="954107"/>
          </a:xfrm>
          <a:prstGeom prst="rect">
            <a:avLst/>
          </a:prstGeom>
        </p:spPr>
        <p:txBody>
          <a:bodyPr wrap="square">
            <a:spAutoFit/>
          </a:bodyPr>
          <a:lstStyle/>
          <a:p>
            <a:r>
              <a:rPr lang="en-US" sz="2000" b="1" dirty="0" smtClean="0"/>
              <a:t>1 Peter 2:11 </a:t>
            </a:r>
            <a:r>
              <a:rPr lang="en-US" dirty="0" smtClean="0"/>
              <a:t> Beloved, I beseech you as sojourners and pilgrims, to </a:t>
            </a:r>
            <a:r>
              <a:rPr lang="en-US" b="1" dirty="0">
                <a:solidFill>
                  <a:srgbClr val="A50021"/>
                </a:solidFill>
              </a:rPr>
              <a:t>abstain from fleshly lust</a:t>
            </a:r>
            <a:r>
              <a:rPr lang="en-US" dirty="0" smtClean="0"/>
              <a:t>, which </a:t>
            </a:r>
            <a:r>
              <a:rPr lang="en-US" b="1" dirty="0">
                <a:solidFill>
                  <a:srgbClr val="A50021"/>
                </a:solidFill>
              </a:rPr>
              <a:t>war against the soul</a:t>
            </a:r>
            <a:r>
              <a:rPr lang="en-US" dirty="0" smtClean="0"/>
              <a:t>;</a:t>
            </a:r>
            <a:endParaRPr lang="en-US" dirty="0"/>
          </a:p>
        </p:txBody>
      </p:sp>
      <p:sp>
        <p:nvSpPr>
          <p:cNvPr id="8" name="Rectangle 7"/>
          <p:cNvSpPr/>
          <p:nvPr/>
        </p:nvSpPr>
        <p:spPr>
          <a:xfrm>
            <a:off x="152400" y="2514600"/>
            <a:ext cx="4114800" cy="954107"/>
          </a:xfrm>
          <a:prstGeom prst="rect">
            <a:avLst/>
          </a:prstGeom>
        </p:spPr>
        <p:txBody>
          <a:bodyPr wrap="square">
            <a:spAutoFit/>
          </a:bodyPr>
          <a:lstStyle/>
          <a:p>
            <a:r>
              <a:rPr lang="en-US" sz="2000" b="1" dirty="0"/>
              <a:t>1 Peter 4:2 </a:t>
            </a:r>
            <a:r>
              <a:rPr lang="en-US" dirty="0" smtClean="0"/>
              <a:t> that ye no longer should live the rest of your time in flesh to </a:t>
            </a:r>
            <a:r>
              <a:rPr lang="en-US" b="1" dirty="0">
                <a:solidFill>
                  <a:srgbClr val="A50021"/>
                </a:solidFill>
              </a:rPr>
              <a:t>the lusts of men</a:t>
            </a:r>
            <a:r>
              <a:rPr lang="en-US" dirty="0" smtClean="0"/>
              <a:t>, but to the will of God.</a:t>
            </a:r>
            <a:endParaRPr lang="en-US" dirty="0"/>
          </a:p>
        </p:txBody>
      </p:sp>
      <p:sp>
        <p:nvSpPr>
          <p:cNvPr id="9" name="Rectangle 8"/>
          <p:cNvSpPr/>
          <p:nvPr/>
        </p:nvSpPr>
        <p:spPr>
          <a:xfrm>
            <a:off x="152400" y="228600"/>
            <a:ext cx="4419600" cy="954107"/>
          </a:xfrm>
          <a:prstGeom prst="rect">
            <a:avLst/>
          </a:prstGeom>
        </p:spPr>
        <p:txBody>
          <a:bodyPr wrap="square">
            <a:spAutoFit/>
          </a:bodyPr>
          <a:lstStyle/>
          <a:p>
            <a:r>
              <a:rPr lang="en-US" sz="2000" b="1" dirty="0" smtClean="0"/>
              <a:t>1 Peter 1:14 </a:t>
            </a:r>
            <a:r>
              <a:rPr lang="en-US" dirty="0" smtClean="0"/>
              <a:t> as children of obedience, not fashioning yourselves according to </a:t>
            </a:r>
            <a:r>
              <a:rPr lang="en-US" b="1" dirty="0">
                <a:solidFill>
                  <a:srgbClr val="A50021"/>
                </a:solidFill>
              </a:rPr>
              <a:t>your former lusts</a:t>
            </a:r>
            <a:r>
              <a:rPr lang="en-US" dirty="0" smtClean="0"/>
              <a:t> in the time of your ignorance:</a:t>
            </a:r>
            <a:endParaRPr lang="en-US" dirty="0"/>
          </a:p>
        </p:txBody>
      </p:sp>
      <p:sp>
        <p:nvSpPr>
          <p:cNvPr id="10" name="Rectangle 9"/>
          <p:cNvSpPr/>
          <p:nvPr/>
        </p:nvSpPr>
        <p:spPr>
          <a:xfrm>
            <a:off x="152400" y="3505200"/>
            <a:ext cx="4114800" cy="1785104"/>
          </a:xfrm>
          <a:prstGeom prst="rect">
            <a:avLst/>
          </a:prstGeom>
        </p:spPr>
        <p:txBody>
          <a:bodyPr wrap="square">
            <a:spAutoFit/>
          </a:bodyPr>
          <a:lstStyle/>
          <a:p>
            <a:r>
              <a:rPr lang="en-US" sz="2000" b="1" dirty="0" smtClean="0"/>
              <a:t>2 Peter 1:4 </a:t>
            </a:r>
            <a:r>
              <a:rPr lang="en-US" dirty="0" smtClean="0"/>
              <a:t> whereby he hath granted unto us his precious and exceeding great promises; that through these ye may become partakers of the divine nature, having escaped from </a:t>
            </a:r>
            <a:r>
              <a:rPr lang="en-US" b="1" dirty="0">
                <a:solidFill>
                  <a:srgbClr val="A50021"/>
                </a:solidFill>
              </a:rPr>
              <a:t>the corruption that is in that world by lust</a:t>
            </a:r>
            <a:r>
              <a:rPr lang="en-US" dirty="0" smtClean="0"/>
              <a:t>.</a:t>
            </a:r>
            <a:endParaRPr lang="en-US" dirty="0"/>
          </a:p>
        </p:txBody>
      </p:sp>
      <p:sp>
        <p:nvSpPr>
          <p:cNvPr id="11" name="Rectangle 10"/>
          <p:cNvSpPr/>
          <p:nvPr/>
        </p:nvSpPr>
        <p:spPr>
          <a:xfrm>
            <a:off x="152400" y="5410200"/>
            <a:ext cx="4419600" cy="1231106"/>
          </a:xfrm>
          <a:prstGeom prst="rect">
            <a:avLst/>
          </a:prstGeom>
        </p:spPr>
        <p:txBody>
          <a:bodyPr wrap="square">
            <a:spAutoFit/>
          </a:bodyPr>
          <a:lstStyle/>
          <a:p>
            <a:r>
              <a:rPr lang="en-US" sz="2000" b="1" dirty="0"/>
              <a:t>2 Peter 2:10 </a:t>
            </a:r>
            <a:r>
              <a:rPr lang="en-US" dirty="0" smtClean="0"/>
              <a:t> but chiefly them that walk after the flesh in the lust of defilement, and despise dominion. Daring, self-willed, they tremble not to rail at dignities:</a:t>
            </a:r>
            <a:endParaRPr lang="en-US" dirty="0"/>
          </a:p>
        </p:txBody>
      </p:sp>
      <p:sp>
        <p:nvSpPr>
          <p:cNvPr id="12" name="Rectangle 11"/>
          <p:cNvSpPr/>
          <p:nvPr/>
        </p:nvSpPr>
        <p:spPr>
          <a:xfrm>
            <a:off x="4572000" y="228600"/>
            <a:ext cx="4343400" cy="1231106"/>
          </a:xfrm>
          <a:prstGeom prst="rect">
            <a:avLst/>
          </a:prstGeom>
        </p:spPr>
        <p:txBody>
          <a:bodyPr wrap="square">
            <a:spAutoFit/>
          </a:bodyPr>
          <a:lstStyle/>
          <a:p>
            <a:r>
              <a:rPr lang="en-US" sz="2000" b="1" dirty="0"/>
              <a:t>2 Peter 2:18 </a:t>
            </a:r>
            <a:r>
              <a:rPr lang="en-US" dirty="0" smtClean="0"/>
              <a:t> For, uttering great swelling words of vanity, they entice in </a:t>
            </a:r>
            <a:r>
              <a:rPr lang="en-US" b="1" dirty="0">
                <a:solidFill>
                  <a:srgbClr val="A50021"/>
                </a:solidFill>
              </a:rPr>
              <a:t>the lusts of the flesh</a:t>
            </a:r>
            <a:r>
              <a:rPr lang="en-US" dirty="0" smtClean="0"/>
              <a:t>, by lasciviousness, those who are just escaping from them that live in error;</a:t>
            </a:r>
            <a:endParaRPr lang="en-US" dirty="0"/>
          </a:p>
        </p:txBody>
      </p:sp>
      <p:sp>
        <p:nvSpPr>
          <p:cNvPr id="13" name="Rectangle 12"/>
          <p:cNvSpPr/>
          <p:nvPr/>
        </p:nvSpPr>
        <p:spPr>
          <a:xfrm>
            <a:off x="4572000" y="1447800"/>
            <a:ext cx="4191000" cy="954107"/>
          </a:xfrm>
          <a:prstGeom prst="rect">
            <a:avLst/>
          </a:prstGeom>
        </p:spPr>
        <p:txBody>
          <a:bodyPr wrap="square">
            <a:spAutoFit/>
          </a:bodyPr>
          <a:lstStyle/>
          <a:p>
            <a:r>
              <a:rPr lang="en-US" sz="2000" b="1" dirty="0"/>
              <a:t>2 Peter 3:3 </a:t>
            </a:r>
            <a:r>
              <a:rPr lang="en-US" dirty="0" smtClean="0"/>
              <a:t> knowing this first, that in the last days mockers shall come with mockery, </a:t>
            </a:r>
            <a:r>
              <a:rPr lang="en-US" b="1" dirty="0">
                <a:solidFill>
                  <a:srgbClr val="A50021"/>
                </a:solidFill>
              </a:rPr>
              <a:t>walking after their own lusts</a:t>
            </a:r>
          </a:p>
        </p:txBody>
      </p:sp>
      <p:sp>
        <p:nvSpPr>
          <p:cNvPr id="14" name="Rectangle 13"/>
          <p:cNvSpPr/>
          <p:nvPr/>
        </p:nvSpPr>
        <p:spPr>
          <a:xfrm>
            <a:off x="4572000" y="2438400"/>
            <a:ext cx="4114800" cy="2062103"/>
          </a:xfrm>
          <a:prstGeom prst="rect">
            <a:avLst/>
          </a:prstGeom>
        </p:spPr>
        <p:txBody>
          <a:bodyPr wrap="square">
            <a:spAutoFit/>
          </a:bodyPr>
          <a:lstStyle/>
          <a:p>
            <a:r>
              <a:rPr lang="en-US" sz="2000" b="1" dirty="0"/>
              <a:t>1 John 2:16-17 </a:t>
            </a:r>
            <a:r>
              <a:rPr lang="en-US" dirty="0" smtClean="0"/>
              <a:t> For all that is in the world, the </a:t>
            </a:r>
            <a:r>
              <a:rPr lang="en-US" b="1" dirty="0">
                <a:solidFill>
                  <a:srgbClr val="A50021"/>
                </a:solidFill>
              </a:rPr>
              <a:t>lust of the flesh </a:t>
            </a:r>
            <a:r>
              <a:rPr lang="en-US" dirty="0" smtClean="0"/>
              <a:t>and the </a:t>
            </a:r>
            <a:r>
              <a:rPr lang="en-US" b="1" dirty="0">
                <a:solidFill>
                  <a:srgbClr val="A50021"/>
                </a:solidFill>
              </a:rPr>
              <a:t>lust of the eyes</a:t>
            </a:r>
            <a:r>
              <a:rPr lang="en-US" dirty="0" smtClean="0"/>
              <a:t> and the vain glory of life, is not of the Father, but is of the world.  17  And the world </a:t>
            </a:r>
            <a:r>
              <a:rPr lang="en-US" dirty="0" err="1" smtClean="0"/>
              <a:t>passeth</a:t>
            </a:r>
            <a:r>
              <a:rPr lang="en-US" dirty="0" smtClean="0"/>
              <a:t> away, and the </a:t>
            </a:r>
            <a:r>
              <a:rPr lang="en-US" b="1" dirty="0">
                <a:solidFill>
                  <a:srgbClr val="A50021"/>
                </a:solidFill>
              </a:rPr>
              <a:t>lust</a:t>
            </a:r>
            <a:r>
              <a:rPr lang="en-US" dirty="0" smtClean="0"/>
              <a:t> thereof: but he that doeth the will of God </a:t>
            </a:r>
            <a:r>
              <a:rPr lang="en-US" dirty="0" err="1" smtClean="0"/>
              <a:t>abideth</a:t>
            </a:r>
            <a:r>
              <a:rPr lang="en-US" dirty="0" smtClean="0"/>
              <a:t> for ever.</a:t>
            </a:r>
            <a:endParaRPr lang="en-US" dirty="0"/>
          </a:p>
        </p:txBody>
      </p:sp>
      <p:sp>
        <p:nvSpPr>
          <p:cNvPr id="15" name="Rectangle 14"/>
          <p:cNvSpPr/>
          <p:nvPr/>
        </p:nvSpPr>
        <p:spPr>
          <a:xfrm>
            <a:off x="4572000" y="4419600"/>
            <a:ext cx="4419600" cy="2531462"/>
          </a:xfrm>
          <a:prstGeom prst="rect">
            <a:avLst/>
          </a:prstGeom>
        </p:spPr>
        <p:txBody>
          <a:bodyPr wrap="square">
            <a:spAutoFit/>
          </a:bodyPr>
          <a:lstStyle/>
          <a:p>
            <a:r>
              <a:rPr lang="en-US" sz="2000" b="1" dirty="0"/>
              <a:t>Jude 1:16 </a:t>
            </a:r>
            <a:r>
              <a:rPr lang="en-US" dirty="0" smtClean="0"/>
              <a:t> These are </a:t>
            </a:r>
            <a:r>
              <a:rPr lang="en-US" dirty="0" err="1" smtClean="0"/>
              <a:t>murmurers</a:t>
            </a:r>
            <a:r>
              <a:rPr lang="en-US" dirty="0" smtClean="0"/>
              <a:t>, complainers, </a:t>
            </a:r>
            <a:r>
              <a:rPr lang="en-US" b="1" dirty="0" smtClean="0">
                <a:solidFill>
                  <a:srgbClr val="A50021"/>
                </a:solidFill>
              </a:rPr>
              <a:t>walking after their lusts </a:t>
            </a:r>
            <a:r>
              <a:rPr lang="en-US" dirty="0" smtClean="0"/>
              <a:t>(and their mouth </a:t>
            </a:r>
            <a:r>
              <a:rPr lang="en-US" dirty="0" err="1" smtClean="0"/>
              <a:t>speaketh</a:t>
            </a:r>
            <a:r>
              <a:rPr lang="en-US" dirty="0" smtClean="0"/>
              <a:t> great swelling words), showing respect of persons for the sake of advantage.</a:t>
            </a:r>
          </a:p>
          <a:p>
            <a:endParaRPr lang="en-US" sz="600" dirty="0" smtClean="0"/>
          </a:p>
          <a:p>
            <a:r>
              <a:rPr lang="en-US" sz="2000" b="1" dirty="0"/>
              <a:t>Jude 1:18 </a:t>
            </a:r>
            <a:r>
              <a:rPr lang="en-US" dirty="0" smtClean="0"/>
              <a:t> That they said to you, In the last time there shall be mockers, </a:t>
            </a:r>
            <a:r>
              <a:rPr lang="en-US" b="1" dirty="0">
                <a:solidFill>
                  <a:srgbClr val="A50021"/>
                </a:solidFill>
              </a:rPr>
              <a:t>walking after their own ungodly lusts</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ent-Up Arrow 6"/>
          <p:cNvSpPr/>
          <p:nvPr/>
        </p:nvSpPr>
        <p:spPr>
          <a:xfrm rot="16200000" flipH="1" flipV="1">
            <a:off x="419100" y="647700"/>
            <a:ext cx="4038600" cy="4419600"/>
          </a:xfrm>
          <a:prstGeom prst="bentUpArrow">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52400" y="228600"/>
            <a:ext cx="4572000" cy="677108"/>
          </a:xfrm>
          <a:prstGeom prst="rect">
            <a:avLst/>
          </a:prstGeom>
        </p:spPr>
        <p:txBody>
          <a:bodyPr>
            <a:spAutoFit/>
          </a:bodyPr>
          <a:lstStyle/>
          <a:p>
            <a:r>
              <a:rPr lang="en-US" sz="2000" b="1" dirty="0"/>
              <a:t>Romans 7:24 </a:t>
            </a:r>
            <a:r>
              <a:rPr lang="en-US" dirty="0" smtClean="0"/>
              <a:t> Wretched man that I am! who shall </a:t>
            </a:r>
            <a:r>
              <a:rPr lang="en-US" b="1" dirty="0" smtClean="0">
                <a:solidFill>
                  <a:srgbClr val="A50021"/>
                </a:solidFill>
              </a:rPr>
              <a:t>deliver me out of the body of this death</a:t>
            </a:r>
            <a:r>
              <a:rPr lang="en-US" dirty="0" smtClean="0"/>
              <a:t>?</a:t>
            </a:r>
            <a:endParaRPr lang="en-US" dirty="0"/>
          </a:p>
        </p:txBody>
      </p:sp>
      <p:sp>
        <p:nvSpPr>
          <p:cNvPr id="3" name="Rectangle 2"/>
          <p:cNvSpPr/>
          <p:nvPr/>
        </p:nvSpPr>
        <p:spPr>
          <a:xfrm>
            <a:off x="1219200" y="2209800"/>
            <a:ext cx="3810000" cy="2062103"/>
          </a:xfrm>
          <a:prstGeom prst="rect">
            <a:avLst/>
          </a:prstGeom>
        </p:spPr>
        <p:txBody>
          <a:bodyPr wrap="square">
            <a:spAutoFit/>
          </a:bodyPr>
          <a:lstStyle/>
          <a:p>
            <a:r>
              <a:rPr lang="en-US" sz="2000" b="1" dirty="0"/>
              <a:t>Matthew 16:24 </a:t>
            </a:r>
            <a:r>
              <a:rPr lang="en-US" dirty="0" smtClean="0"/>
              <a:t> Then said Jesus unto his disciples, If any man would come after me, </a:t>
            </a:r>
          </a:p>
          <a:p>
            <a:endParaRPr lang="en-US" b="1" dirty="0">
              <a:solidFill>
                <a:srgbClr val="A50021"/>
              </a:solidFill>
            </a:endParaRPr>
          </a:p>
          <a:p>
            <a:r>
              <a:rPr lang="en-US" b="1" dirty="0" smtClean="0">
                <a:solidFill>
                  <a:srgbClr val="A50021"/>
                </a:solidFill>
              </a:rPr>
              <a:t>let him deny himself</a:t>
            </a:r>
            <a:r>
              <a:rPr lang="en-US" dirty="0" smtClean="0"/>
              <a:t>, </a:t>
            </a:r>
          </a:p>
          <a:p>
            <a:r>
              <a:rPr lang="en-US" dirty="0" smtClean="0"/>
              <a:t>and </a:t>
            </a:r>
            <a:r>
              <a:rPr lang="en-US" b="1" dirty="0" smtClean="0">
                <a:solidFill>
                  <a:srgbClr val="A50021"/>
                </a:solidFill>
              </a:rPr>
              <a:t>take up his cross</a:t>
            </a:r>
            <a:r>
              <a:rPr lang="en-US" dirty="0" smtClean="0"/>
              <a:t>, </a:t>
            </a:r>
          </a:p>
          <a:p>
            <a:r>
              <a:rPr lang="en-US" dirty="0" smtClean="0"/>
              <a:t>and </a:t>
            </a:r>
            <a:r>
              <a:rPr lang="en-US" b="1" dirty="0">
                <a:solidFill>
                  <a:srgbClr val="A50021"/>
                </a:solidFill>
              </a:rPr>
              <a:t>follow me</a:t>
            </a:r>
            <a:r>
              <a:rPr lang="en-US" dirty="0" smtClean="0"/>
              <a:t>.</a:t>
            </a:r>
            <a:endParaRPr lang="en-US" dirty="0"/>
          </a:p>
        </p:txBody>
      </p:sp>
      <p:sp>
        <p:nvSpPr>
          <p:cNvPr id="4" name="Rectangle 3"/>
          <p:cNvSpPr/>
          <p:nvPr/>
        </p:nvSpPr>
        <p:spPr>
          <a:xfrm>
            <a:off x="7239000" y="1371600"/>
            <a:ext cx="1676400" cy="3724096"/>
          </a:xfrm>
          <a:prstGeom prst="rect">
            <a:avLst/>
          </a:prstGeom>
        </p:spPr>
        <p:txBody>
          <a:bodyPr wrap="square">
            <a:spAutoFit/>
          </a:bodyPr>
          <a:lstStyle/>
          <a:p>
            <a:r>
              <a:rPr lang="en-US" sz="2000" b="1" dirty="0" smtClean="0"/>
              <a:t>Romans 8:9 </a:t>
            </a:r>
            <a:r>
              <a:rPr lang="en-US" dirty="0" smtClean="0"/>
              <a:t> </a:t>
            </a:r>
          </a:p>
          <a:p>
            <a:endParaRPr lang="en-US" dirty="0"/>
          </a:p>
          <a:p>
            <a:r>
              <a:rPr lang="en-US" dirty="0" smtClean="0"/>
              <a:t>But ye are not in the flesh but in the Spirit, if so be that </a:t>
            </a:r>
            <a:r>
              <a:rPr lang="en-US" b="1" dirty="0">
                <a:solidFill>
                  <a:srgbClr val="A50021"/>
                </a:solidFill>
              </a:rPr>
              <a:t>the Spirit of God </a:t>
            </a:r>
            <a:r>
              <a:rPr lang="en-US" b="1" dirty="0" err="1">
                <a:solidFill>
                  <a:srgbClr val="A50021"/>
                </a:solidFill>
              </a:rPr>
              <a:t>dwelleth</a:t>
            </a:r>
            <a:r>
              <a:rPr lang="en-US" b="1" dirty="0">
                <a:solidFill>
                  <a:srgbClr val="A50021"/>
                </a:solidFill>
              </a:rPr>
              <a:t> in you</a:t>
            </a:r>
            <a:r>
              <a:rPr lang="en-US" dirty="0" smtClean="0"/>
              <a:t>. But if any man hath not the Spirit of Christ, he is none of his.</a:t>
            </a:r>
            <a:endParaRPr lang="en-US" dirty="0"/>
          </a:p>
        </p:txBody>
      </p:sp>
      <p:sp>
        <p:nvSpPr>
          <p:cNvPr id="5" name="Rectangle 4"/>
          <p:cNvSpPr/>
          <p:nvPr/>
        </p:nvSpPr>
        <p:spPr>
          <a:xfrm>
            <a:off x="228600" y="5410200"/>
            <a:ext cx="8763000" cy="1231106"/>
          </a:xfrm>
          <a:prstGeom prst="rect">
            <a:avLst/>
          </a:prstGeom>
        </p:spPr>
        <p:txBody>
          <a:bodyPr wrap="square">
            <a:spAutoFit/>
          </a:bodyPr>
          <a:lstStyle/>
          <a:p>
            <a:r>
              <a:rPr lang="en-US" sz="2000" b="1" dirty="0"/>
              <a:t>Romans 8:22-23 </a:t>
            </a:r>
            <a:r>
              <a:rPr lang="en-US" dirty="0" smtClean="0"/>
              <a:t> For we know that the whole creation </a:t>
            </a:r>
            <a:r>
              <a:rPr lang="en-US" dirty="0" err="1" smtClean="0"/>
              <a:t>groaneth</a:t>
            </a:r>
            <a:r>
              <a:rPr lang="en-US" dirty="0" smtClean="0"/>
              <a:t> and </a:t>
            </a:r>
            <a:r>
              <a:rPr lang="en-US" dirty="0" err="1" smtClean="0"/>
              <a:t>travaileth</a:t>
            </a:r>
            <a:r>
              <a:rPr lang="en-US" dirty="0" smtClean="0"/>
              <a:t> in pain together until now. 23  And not only so, but ourselves also, who have the first-fruits of the Spirit, even we ourselves groan within ourselves, </a:t>
            </a:r>
            <a:r>
              <a:rPr lang="en-US" b="1" dirty="0">
                <a:solidFill>
                  <a:srgbClr val="A50021"/>
                </a:solidFill>
              </a:rPr>
              <a:t>waiting for </a:t>
            </a:r>
            <a:r>
              <a:rPr lang="en-US" dirty="0" smtClean="0"/>
              <a:t>our adoption, to wit, </a:t>
            </a:r>
            <a:r>
              <a:rPr lang="en-US" b="1" dirty="0">
                <a:solidFill>
                  <a:srgbClr val="A50021"/>
                </a:solidFill>
              </a:rPr>
              <a:t>the redemption of our body</a:t>
            </a:r>
            <a:r>
              <a:rPr lang="en-US" dirty="0" smtClean="0"/>
              <a:t>.</a:t>
            </a:r>
            <a:endParaRPr lang="en-US" dirty="0"/>
          </a:p>
        </p:txBody>
      </p:sp>
      <p:sp>
        <p:nvSpPr>
          <p:cNvPr id="6" name="TextBox 5"/>
          <p:cNvSpPr txBox="1"/>
          <p:nvPr/>
        </p:nvSpPr>
        <p:spPr>
          <a:xfrm>
            <a:off x="4724400" y="3505200"/>
            <a:ext cx="1447800" cy="769441"/>
          </a:xfrm>
          <a:prstGeom prst="rect">
            <a:avLst/>
          </a:prstGeom>
          <a:noFill/>
        </p:spPr>
        <p:txBody>
          <a:bodyPr wrap="square" rtlCol="0">
            <a:spAutoFit/>
          </a:bodyPr>
          <a:lstStyle/>
          <a:p>
            <a:r>
              <a:rPr lang="en-US" sz="4400" b="1" dirty="0" smtClean="0"/>
              <a:t>LOVE</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838200"/>
          <a:ext cx="8153400" cy="5671458"/>
        </p:xfrm>
        <a:graphic>
          <a:graphicData uri="http://schemas.openxmlformats.org/drawingml/2006/table">
            <a:tbl>
              <a:tblPr firstRow="1" bandRow="1">
                <a:tableStyleId>{5C22544A-7EE6-4342-B048-85BDC9FD1C3A}</a:tableStyleId>
              </a:tblPr>
              <a:tblGrid>
                <a:gridCol w="4665133"/>
                <a:gridCol w="3488267"/>
              </a:tblGrid>
              <a:tr h="816429">
                <a:tc>
                  <a:txBody>
                    <a:bodyPr/>
                    <a:lstStyle/>
                    <a:p>
                      <a:r>
                        <a:rPr lang="en-US" b="1" u="none" dirty="0" smtClean="0">
                          <a:solidFill>
                            <a:schemeClr val="tx1"/>
                          </a:solidFill>
                        </a:rPr>
                        <a:t>For the </a:t>
                      </a:r>
                      <a:r>
                        <a:rPr lang="en-US" b="1" u="none" dirty="0" smtClean="0">
                          <a:solidFill>
                            <a:srgbClr val="A50021"/>
                          </a:solidFill>
                        </a:rPr>
                        <a:t>law of the Spirit </a:t>
                      </a:r>
                      <a:r>
                        <a:rPr lang="en-US" b="1" u="none" dirty="0" smtClean="0">
                          <a:solidFill>
                            <a:schemeClr val="tx1"/>
                          </a:solidFill>
                        </a:rPr>
                        <a:t>of life in Christ Jesus </a:t>
                      </a:r>
                      <a:endParaRPr lang="en-US" b="1" u="none" dirty="0">
                        <a:solidFill>
                          <a:schemeClr val="tx1"/>
                        </a:solidFill>
                      </a:endParaRPr>
                    </a:p>
                  </a:txBody>
                  <a:tcPr>
                    <a:noFill/>
                  </a:tcPr>
                </a:tc>
                <a:tc>
                  <a:txBody>
                    <a:bodyPr/>
                    <a:lstStyle/>
                    <a:p>
                      <a:r>
                        <a:rPr lang="en-US" b="1" u="none" dirty="0" smtClean="0">
                          <a:solidFill>
                            <a:schemeClr val="tx1"/>
                          </a:solidFill>
                        </a:rPr>
                        <a:t>the </a:t>
                      </a:r>
                      <a:r>
                        <a:rPr lang="en-US" sz="1800" b="1" u="none" kern="1200" dirty="0" smtClean="0">
                          <a:solidFill>
                            <a:srgbClr val="A50021"/>
                          </a:solidFill>
                          <a:latin typeface="+mn-lt"/>
                          <a:ea typeface="+mn-ea"/>
                          <a:cs typeface="+mn-cs"/>
                        </a:rPr>
                        <a:t>law of sin and of death</a:t>
                      </a:r>
                      <a:r>
                        <a:rPr lang="en-US" b="1" u="none" dirty="0" smtClean="0">
                          <a:solidFill>
                            <a:schemeClr val="tx1"/>
                          </a:solidFill>
                        </a:rPr>
                        <a:t>.</a:t>
                      </a:r>
                      <a:endParaRPr lang="en-US" b="1" u="none" dirty="0">
                        <a:solidFill>
                          <a:schemeClr val="tx1"/>
                        </a:solidFill>
                      </a:endParaRPr>
                    </a:p>
                  </a:txBody>
                  <a:tcPr>
                    <a:noFill/>
                  </a:tcPr>
                </a:tc>
              </a:tr>
              <a:tr h="816429">
                <a:tc>
                  <a:txBody>
                    <a:bodyPr/>
                    <a:lstStyle/>
                    <a:p>
                      <a:r>
                        <a:rPr lang="en-US" b="1" u="none" dirty="0" smtClean="0">
                          <a:solidFill>
                            <a:schemeClr val="tx1"/>
                          </a:solidFill>
                        </a:rPr>
                        <a:t>Who walk </a:t>
                      </a:r>
                      <a:r>
                        <a:rPr lang="en-US" sz="1800" b="1" u="none" kern="1200" dirty="0" smtClean="0">
                          <a:solidFill>
                            <a:srgbClr val="A50021"/>
                          </a:solidFill>
                          <a:latin typeface="+mn-lt"/>
                          <a:ea typeface="+mn-ea"/>
                          <a:cs typeface="+mn-cs"/>
                        </a:rPr>
                        <a:t>after the Spirit</a:t>
                      </a:r>
                    </a:p>
                  </a:txBody>
                  <a:tcPr>
                    <a:noFill/>
                  </a:tcPr>
                </a:tc>
                <a:tc>
                  <a:txBody>
                    <a:bodyPr/>
                    <a:lstStyle/>
                    <a:p>
                      <a:r>
                        <a:rPr lang="en-US" b="1" u="none" dirty="0" smtClean="0">
                          <a:solidFill>
                            <a:schemeClr val="tx1"/>
                          </a:solidFill>
                        </a:rPr>
                        <a:t>who walk not </a:t>
                      </a:r>
                      <a:r>
                        <a:rPr lang="en-US" sz="1800" b="1" u="none" kern="1200" dirty="0" smtClean="0">
                          <a:solidFill>
                            <a:srgbClr val="A50021"/>
                          </a:solidFill>
                          <a:latin typeface="+mn-lt"/>
                          <a:ea typeface="+mn-ea"/>
                          <a:cs typeface="+mn-cs"/>
                        </a:rPr>
                        <a:t>after the flesh</a:t>
                      </a:r>
                    </a:p>
                  </a:txBody>
                  <a:tcPr>
                    <a:noFill/>
                  </a:tcPr>
                </a:tc>
              </a:tr>
              <a:tr h="816429">
                <a:tc>
                  <a:txBody>
                    <a:bodyPr/>
                    <a:lstStyle/>
                    <a:p>
                      <a:r>
                        <a:rPr lang="en-US" sz="1800" b="1" u="none" kern="1200" dirty="0" smtClean="0">
                          <a:solidFill>
                            <a:srgbClr val="A50021"/>
                          </a:solidFill>
                          <a:latin typeface="+mn-lt"/>
                          <a:ea typeface="+mn-ea"/>
                          <a:cs typeface="+mn-cs"/>
                        </a:rPr>
                        <a:t>they that are after the Spirit </a:t>
                      </a:r>
                      <a:r>
                        <a:rPr lang="en-US" b="1" u="none" dirty="0" smtClean="0">
                          <a:solidFill>
                            <a:schemeClr val="tx1"/>
                          </a:solidFill>
                        </a:rPr>
                        <a:t>mind the </a:t>
                      </a:r>
                    </a:p>
                    <a:p>
                      <a:r>
                        <a:rPr lang="en-US" b="1" u="none" dirty="0" smtClean="0">
                          <a:solidFill>
                            <a:schemeClr val="tx1"/>
                          </a:solidFill>
                        </a:rPr>
                        <a:t>things of the Spirit</a:t>
                      </a:r>
                      <a:endParaRPr lang="en-US" b="1" u="none" dirty="0">
                        <a:solidFill>
                          <a:schemeClr val="tx1"/>
                        </a:solidFill>
                      </a:endParaRPr>
                    </a:p>
                  </a:txBody>
                  <a:tcPr>
                    <a:noFill/>
                  </a:tcPr>
                </a:tc>
                <a:tc>
                  <a:txBody>
                    <a:bodyPr/>
                    <a:lstStyle/>
                    <a:p>
                      <a:r>
                        <a:rPr lang="en-US" sz="1800" b="1" u="none" kern="1200" dirty="0" smtClean="0">
                          <a:solidFill>
                            <a:srgbClr val="A50021"/>
                          </a:solidFill>
                          <a:latin typeface="+mn-lt"/>
                          <a:ea typeface="+mn-ea"/>
                          <a:cs typeface="+mn-cs"/>
                        </a:rPr>
                        <a:t>they that are after the flesh </a:t>
                      </a:r>
                      <a:r>
                        <a:rPr lang="en-US" b="1" u="none" dirty="0" smtClean="0">
                          <a:solidFill>
                            <a:schemeClr val="tx1"/>
                          </a:solidFill>
                        </a:rPr>
                        <a:t>mind the things of the flesh</a:t>
                      </a:r>
                      <a:endParaRPr lang="en-US" b="1" u="none" dirty="0">
                        <a:solidFill>
                          <a:schemeClr val="tx1"/>
                        </a:solidFill>
                      </a:endParaRPr>
                    </a:p>
                  </a:txBody>
                  <a:tcPr>
                    <a:noFill/>
                  </a:tcPr>
                </a:tc>
              </a:tr>
              <a:tr h="816429">
                <a:tc>
                  <a:txBody>
                    <a:bodyPr/>
                    <a:lstStyle/>
                    <a:p>
                      <a:r>
                        <a:rPr lang="en-US" sz="1800" b="1" u="none" kern="1200" dirty="0" smtClean="0">
                          <a:solidFill>
                            <a:srgbClr val="A50021"/>
                          </a:solidFill>
                          <a:latin typeface="+mn-lt"/>
                          <a:ea typeface="+mn-ea"/>
                          <a:cs typeface="+mn-cs"/>
                        </a:rPr>
                        <a:t>the mind of the Spirit </a:t>
                      </a:r>
                      <a:r>
                        <a:rPr lang="en-US" b="1" u="none" dirty="0" smtClean="0">
                          <a:solidFill>
                            <a:schemeClr val="tx1"/>
                          </a:solidFill>
                        </a:rPr>
                        <a:t>is life and peace</a:t>
                      </a:r>
                      <a:endParaRPr lang="en-US" b="1" u="none" dirty="0">
                        <a:solidFill>
                          <a:schemeClr val="tx1"/>
                        </a:solidFill>
                      </a:endParaRPr>
                    </a:p>
                  </a:txBody>
                  <a:tcPr>
                    <a:noFill/>
                  </a:tcPr>
                </a:tc>
                <a:tc>
                  <a:txBody>
                    <a:bodyPr/>
                    <a:lstStyle/>
                    <a:p>
                      <a:r>
                        <a:rPr lang="en-US" sz="1800" b="1" u="none" kern="1200" dirty="0" smtClean="0">
                          <a:solidFill>
                            <a:srgbClr val="A50021"/>
                          </a:solidFill>
                          <a:latin typeface="+mn-lt"/>
                          <a:ea typeface="+mn-ea"/>
                          <a:cs typeface="+mn-cs"/>
                        </a:rPr>
                        <a:t>the mind of the flesh </a:t>
                      </a:r>
                      <a:r>
                        <a:rPr lang="en-US" b="1" u="none" dirty="0" smtClean="0">
                          <a:solidFill>
                            <a:schemeClr val="tx1"/>
                          </a:solidFill>
                        </a:rPr>
                        <a:t>is death</a:t>
                      </a:r>
                      <a:endParaRPr lang="en-US" b="1" u="none" dirty="0">
                        <a:solidFill>
                          <a:schemeClr val="tx1"/>
                        </a:solidFill>
                      </a:endParaRPr>
                    </a:p>
                  </a:txBody>
                  <a:tcPr>
                    <a:noFill/>
                  </a:tcPr>
                </a:tc>
              </a:tr>
              <a:tr h="772884">
                <a:tc>
                  <a:txBody>
                    <a:bodyPr/>
                    <a:lstStyle/>
                    <a:p>
                      <a:endParaRPr lang="en-US" b="1" u="none" dirty="0">
                        <a:solidFill>
                          <a:schemeClr val="tx1"/>
                        </a:solidFill>
                      </a:endParaRPr>
                    </a:p>
                  </a:txBody>
                  <a:tcPr>
                    <a:noFill/>
                  </a:tcPr>
                </a:tc>
                <a:tc>
                  <a:txBody>
                    <a:bodyPr/>
                    <a:lstStyle/>
                    <a:p>
                      <a:r>
                        <a:rPr lang="en-US" sz="1800" b="1" u="none" kern="1200" dirty="0" smtClean="0">
                          <a:solidFill>
                            <a:srgbClr val="A50021"/>
                          </a:solidFill>
                          <a:latin typeface="+mn-lt"/>
                          <a:ea typeface="+mn-ea"/>
                          <a:cs typeface="+mn-cs"/>
                        </a:rPr>
                        <a:t>the mind of the flesh </a:t>
                      </a:r>
                      <a:r>
                        <a:rPr lang="en-US" b="1" u="none" dirty="0" smtClean="0">
                          <a:solidFill>
                            <a:schemeClr val="tx1"/>
                          </a:solidFill>
                        </a:rPr>
                        <a:t>is enmity against God</a:t>
                      </a:r>
                      <a:endParaRPr lang="en-US" b="1" u="none" dirty="0">
                        <a:solidFill>
                          <a:schemeClr val="tx1"/>
                        </a:solidFill>
                      </a:endParaRPr>
                    </a:p>
                  </a:txBody>
                  <a:tcPr>
                    <a:noFill/>
                  </a:tcPr>
                </a:tc>
              </a:tr>
              <a:tr h="816429">
                <a:tc>
                  <a:txBody>
                    <a:bodyPr/>
                    <a:lstStyle/>
                    <a:p>
                      <a:endParaRPr lang="en-US" b="1" u="none" dirty="0">
                        <a:solidFill>
                          <a:schemeClr val="tx1"/>
                        </a:solidFill>
                      </a:endParaRPr>
                    </a:p>
                  </a:txBody>
                  <a:tcPr>
                    <a:noFill/>
                  </a:tcPr>
                </a:tc>
                <a:tc>
                  <a:txBody>
                    <a:bodyPr/>
                    <a:lstStyle/>
                    <a:p>
                      <a:r>
                        <a:rPr lang="en-US" b="1" u="none" dirty="0" smtClean="0">
                          <a:solidFill>
                            <a:schemeClr val="tx1"/>
                          </a:solidFill>
                        </a:rPr>
                        <a:t>for it is not subject to the law of God, neither indeed can it be</a:t>
                      </a:r>
                      <a:endParaRPr lang="en-US" b="1" u="none" dirty="0">
                        <a:solidFill>
                          <a:schemeClr val="tx1"/>
                        </a:solidFill>
                      </a:endParaRPr>
                    </a:p>
                  </a:txBody>
                  <a:tcPr>
                    <a:noFill/>
                  </a:tcPr>
                </a:tc>
              </a:tr>
              <a:tr h="816429">
                <a:tc>
                  <a:txBody>
                    <a:bodyPr/>
                    <a:lstStyle/>
                    <a:p>
                      <a:endParaRPr lang="en-US" b="1" u="none" dirty="0">
                        <a:solidFill>
                          <a:schemeClr val="tx1"/>
                        </a:solidFill>
                      </a:endParaRPr>
                    </a:p>
                  </a:txBody>
                  <a:tcPr>
                    <a:noFill/>
                  </a:tcPr>
                </a:tc>
                <a:tc>
                  <a:txBody>
                    <a:bodyPr/>
                    <a:lstStyle/>
                    <a:p>
                      <a:r>
                        <a:rPr lang="en-US" sz="1800" b="1" u="none" kern="1200" dirty="0" smtClean="0">
                          <a:solidFill>
                            <a:srgbClr val="A50021"/>
                          </a:solidFill>
                          <a:latin typeface="+mn-lt"/>
                          <a:ea typeface="+mn-ea"/>
                          <a:cs typeface="+mn-cs"/>
                        </a:rPr>
                        <a:t>they that are in the flesh </a:t>
                      </a:r>
                      <a:r>
                        <a:rPr lang="en-US" b="1" u="none" dirty="0" smtClean="0">
                          <a:solidFill>
                            <a:schemeClr val="tx1"/>
                          </a:solidFill>
                        </a:rPr>
                        <a:t>cannot please God</a:t>
                      </a:r>
                      <a:endParaRPr lang="en-US" b="1" u="none" dirty="0">
                        <a:solidFill>
                          <a:schemeClr val="tx1"/>
                        </a:solidFill>
                      </a:endParaRPr>
                    </a:p>
                  </a:txBody>
                  <a:tcPr>
                    <a:noFill/>
                  </a:tcPr>
                </a:tc>
              </a:tr>
            </a:tbl>
          </a:graphicData>
        </a:graphic>
      </p:graphicFrame>
      <p:sp>
        <p:nvSpPr>
          <p:cNvPr id="3" name="Rectangle 2"/>
          <p:cNvSpPr/>
          <p:nvPr/>
        </p:nvSpPr>
        <p:spPr>
          <a:xfrm>
            <a:off x="914400" y="4572000"/>
            <a:ext cx="3124200" cy="954107"/>
          </a:xfrm>
          <a:prstGeom prst="rect">
            <a:avLst/>
          </a:prstGeom>
          <a:solidFill>
            <a:srgbClr val="FFFF00">
              <a:alpha val="40000"/>
            </a:srgbClr>
          </a:solidFill>
        </p:spPr>
        <p:txBody>
          <a:bodyPr wrap="square">
            <a:spAutoFit/>
          </a:bodyPr>
          <a:lstStyle/>
          <a:p>
            <a:r>
              <a:rPr lang="en-US" sz="2000" b="1" dirty="0" smtClean="0"/>
              <a:t>Galatians 5:16 </a:t>
            </a:r>
            <a:r>
              <a:rPr lang="en-US" dirty="0" smtClean="0"/>
              <a:t> But I say, walk by the Spirit, and ye shall not </a:t>
            </a:r>
            <a:r>
              <a:rPr lang="en-US" dirty="0" err="1" smtClean="0"/>
              <a:t>fulfil</a:t>
            </a:r>
            <a:r>
              <a:rPr lang="en-US" dirty="0" smtClean="0"/>
              <a:t> the lust of the flesh.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3810000" cy="4878259"/>
          </a:xfrm>
          <a:prstGeom prst="rect">
            <a:avLst/>
          </a:prstGeom>
        </p:spPr>
        <p:txBody>
          <a:bodyPr wrap="square">
            <a:spAutoFit/>
          </a:bodyPr>
          <a:lstStyle/>
          <a:p>
            <a:r>
              <a:rPr lang="en-US" sz="3200" b="1" dirty="0" smtClean="0"/>
              <a:t>Romans 8</a:t>
            </a:r>
          </a:p>
          <a:p>
            <a:endParaRPr lang="en-US" sz="800" dirty="0"/>
          </a:p>
          <a:p>
            <a:r>
              <a:rPr lang="en-US" dirty="0" smtClean="0"/>
              <a:t>9  But </a:t>
            </a:r>
            <a:r>
              <a:rPr lang="en-US" u="sng" dirty="0" smtClean="0"/>
              <a:t>ye are not in the flesh but in the Spirit</a:t>
            </a:r>
            <a:r>
              <a:rPr lang="en-US" dirty="0" smtClean="0"/>
              <a:t>, if so be that </a:t>
            </a:r>
            <a:r>
              <a:rPr lang="en-US" b="1" dirty="0" smtClean="0">
                <a:solidFill>
                  <a:srgbClr val="A50021"/>
                </a:solidFill>
              </a:rPr>
              <a:t>the Spirit of God </a:t>
            </a:r>
            <a:r>
              <a:rPr lang="en-US" b="1" dirty="0" err="1" smtClean="0">
                <a:solidFill>
                  <a:srgbClr val="A50021"/>
                </a:solidFill>
              </a:rPr>
              <a:t>dwelleth</a:t>
            </a:r>
            <a:r>
              <a:rPr lang="en-US" b="1" dirty="0" smtClean="0">
                <a:solidFill>
                  <a:srgbClr val="A50021"/>
                </a:solidFill>
              </a:rPr>
              <a:t> in you</a:t>
            </a:r>
            <a:r>
              <a:rPr lang="en-US" dirty="0" smtClean="0"/>
              <a:t>. But if any man hath not the Spirit of Christ, he is none of his.</a:t>
            </a:r>
          </a:p>
          <a:p>
            <a:endParaRPr lang="en-US" sz="800" dirty="0" smtClean="0"/>
          </a:p>
          <a:p>
            <a:r>
              <a:rPr lang="en-US" dirty="0" smtClean="0"/>
              <a:t>10  And </a:t>
            </a:r>
            <a:r>
              <a:rPr lang="en-US" u="sng" dirty="0" smtClean="0"/>
              <a:t>if Christ is in you</a:t>
            </a:r>
            <a:r>
              <a:rPr lang="en-US" dirty="0" smtClean="0"/>
              <a:t>, the body is dead because of sin; but the spirit is life because of righteousness.</a:t>
            </a:r>
          </a:p>
          <a:p>
            <a:endParaRPr lang="en-US" sz="800" dirty="0" smtClean="0"/>
          </a:p>
          <a:p>
            <a:r>
              <a:rPr lang="en-US" dirty="0" smtClean="0"/>
              <a:t>11  But </a:t>
            </a:r>
            <a:r>
              <a:rPr lang="en-US" b="1" dirty="0">
                <a:solidFill>
                  <a:srgbClr val="A50021"/>
                </a:solidFill>
              </a:rPr>
              <a:t>if the Spirit </a:t>
            </a:r>
            <a:r>
              <a:rPr lang="en-US" dirty="0" smtClean="0"/>
              <a:t>of him that raised up Jesus from the dead </a:t>
            </a:r>
            <a:r>
              <a:rPr lang="en-US" b="1" dirty="0" err="1">
                <a:solidFill>
                  <a:srgbClr val="A50021"/>
                </a:solidFill>
              </a:rPr>
              <a:t>dwelleth</a:t>
            </a:r>
            <a:r>
              <a:rPr lang="en-US" b="1" dirty="0">
                <a:solidFill>
                  <a:srgbClr val="A50021"/>
                </a:solidFill>
              </a:rPr>
              <a:t> in you</a:t>
            </a:r>
            <a:r>
              <a:rPr lang="en-US" dirty="0" smtClean="0"/>
              <a:t>, he that raised up Christ Jesus from the dead shall give life also to your mortal bodies through </a:t>
            </a:r>
            <a:r>
              <a:rPr lang="en-US" b="1" dirty="0">
                <a:solidFill>
                  <a:srgbClr val="A50021"/>
                </a:solidFill>
              </a:rPr>
              <a:t>his Spirit that </a:t>
            </a:r>
            <a:r>
              <a:rPr lang="en-US" b="1" dirty="0" err="1">
                <a:solidFill>
                  <a:srgbClr val="A50021"/>
                </a:solidFill>
              </a:rPr>
              <a:t>dwelleth</a:t>
            </a:r>
            <a:r>
              <a:rPr lang="en-US" b="1" dirty="0">
                <a:solidFill>
                  <a:srgbClr val="A50021"/>
                </a:solidFill>
              </a:rPr>
              <a:t> in you</a:t>
            </a:r>
            <a:r>
              <a:rPr lang="en-US" dirty="0" smtClean="0"/>
              <a:t>.</a:t>
            </a:r>
            <a:endParaRPr lang="en-US" dirty="0"/>
          </a:p>
        </p:txBody>
      </p:sp>
      <p:sp>
        <p:nvSpPr>
          <p:cNvPr id="3" name="Rectangle 2"/>
          <p:cNvSpPr/>
          <p:nvPr/>
        </p:nvSpPr>
        <p:spPr>
          <a:xfrm>
            <a:off x="228600" y="5334000"/>
            <a:ext cx="8610600" cy="954107"/>
          </a:xfrm>
          <a:prstGeom prst="rect">
            <a:avLst/>
          </a:prstGeom>
        </p:spPr>
        <p:txBody>
          <a:bodyPr wrap="square">
            <a:spAutoFit/>
          </a:bodyPr>
          <a:lstStyle/>
          <a:p>
            <a:r>
              <a:rPr lang="en-US" sz="2000" b="1" dirty="0" smtClean="0"/>
              <a:t>Romans 8:12-13 </a:t>
            </a:r>
            <a:r>
              <a:rPr lang="en-US" dirty="0" smtClean="0"/>
              <a:t> So then, brethren, we are debtors, not to the flesh, to live after the flesh: 13  for </a:t>
            </a:r>
            <a:r>
              <a:rPr lang="en-US" b="1" dirty="0" smtClean="0">
                <a:solidFill>
                  <a:srgbClr val="A50021"/>
                </a:solidFill>
              </a:rPr>
              <a:t>if ye live after the flesh, ye must die</a:t>
            </a:r>
            <a:r>
              <a:rPr lang="en-US" dirty="0" smtClean="0"/>
              <a:t>; but </a:t>
            </a:r>
            <a:r>
              <a:rPr lang="en-US" u="sng" dirty="0" smtClean="0"/>
              <a:t>if by the Spirit ye put to death the deeds of the body, ye shall live</a:t>
            </a:r>
            <a:r>
              <a:rPr lang="en-US" dirty="0" smtClean="0"/>
              <a:t>.</a:t>
            </a:r>
            <a:endParaRPr lang="en-US" dirty="0"/>
          </a:p>
        </p:txBody>
      </p:sp>
      <p:sp>
        <p:nvSpPr>
          <p:cNvPr id="4" name="Rectangle 3"/>
          <p:cNvSpPr/>
          <p:nvPr/>
        </p:nvSpPr>
        <p:spPr>
          <a:xfrm>
            <a:off x="5257800" y="838200"/>
            <a:ext cx="2971800" cy="2616101"/>
          </a:xfrm>
          <a:prstGeom prst="rect">
            <a:avLst/>
          </a:prstGeom>
        </p:spPr>
        <p:txBody>
          <a:bodyPr wrap="square">
            <a:spAutoFit/>
          </a:bodyPr>
          <a:lstStyle/>
          <a:p>
            <a:r>
              <a:rPr lang="en-US" sz="2000" b="1" dirty="0" smtClean="0"/>
              <a:t>1 Corinthians 6:19-20 </a:t>
            </a:r>
            <a:r>
              <a:rPr lang="en-US" dirty="0" smtClean="0"/>
              <a:t> </a:t>
            </a:r>
          </a:p>
          <a:p>
            <a:endParaRPr lang="en-US" dirty="0"/>
          </a:p>
          <a:p>
            <a:r>
              <a:rPr lang="en-US" dirty="0" smtClean="0"/>
              <a:t>Or know ye not that </a:t>
            </a:r>
            <a:r>
              <a:rPr lang="en-US" b="1" dirty="0" smtClean="0">
                <a:solidFill>
                  <a:srgbClr val="A50021"/>
                </a:solidFill>
              </a:rPr>
              <a:t>your body is a temple of the Holy Spirit which is in you</a:t>
            </a:r>
            <a:r>
              <a:rPr lang="en-US" dirty="0" smtClean="0"/>
              <a:t>, which ye have from God? and ye are not your own; 20  for ye were bought with a price: glorify God therefore in your body.</a:t>
            </a:r>
            <a:endParaRPr lang="en-US" dirty="0"/>
          </a:p>
        </p:txBody>
      </p:sp>
      <p:sp>
        <p:nvSpPr>
          <p:cNvPr id="5" name="Rectangle 4"/>
          <p:cNvSpPr/>
          <p:nvPr/>
        </p:nvSpPr>
        <p:spPr>
          <a:xfrm>
            <a:off x="4495800" y="4648200"/>
            <a:ext cx="4191000" cy="677108"/>
          </a:xfrm>
          <a:prstGeom prst="rect">
            <a:avLst/>
          </a:prstGeom>
          <a:solidFill>
            <a:srgbClr val="FFFF00">
              <a:alpha val="40000"/>
            </a:srgbClr>
          </a:solidFill>
        </p:spPr>
        <p:txBody>
          <a:bodyPr wrap="square">
            <a:spAutoFit/>
          </a:bodyPr>
          <a:lstStyle/>
          <a:p>
            <a:r>
              <a:rPr lang="en-US" sz="2000" b="1" dirty="0" smtClean="0"/>
              <a:t>Romans 8:14 </a:t>
            </a:r>
            <a:r>
              <a:rPr lang="en-US" dirty="0" smtClean="0"/>
              <a:t> For as many as are led by the Spirit of God, these are sons of God.</a:t>
            </a:r>
            <a:endParaRPr lang="en-US" dirty="0"/>
          </a:p>
        </p:txBody>
      </p:sp>
      <p:sp>
        <p:nvSpPr>
          <p:cNvPr id="7" name="Rectangle 6"/>
          <p:cNvSpPr/>
          <p:nvPr/>
        </p:nvSpPr>
        <p:spPr>
          <a:xfrm>
            <a:off x="4495800" y="3581400"/>
            <a:ext cx="4114800" cy="954107"/>
          </a:xfrm>
          <a:prstGeom prst="rect">
            <a:avLst/>
          </a:prstGeom>
          <a:solidFill>
            <a:srgbClr val="FFFF00">
              <a:alpha val="40000"/>
            </a:srgbClr>
          </a:solidFill>
        </p:spPr>
        <p:txBody>
          <a:bodyPr wrap="square">
            <a:spAutoFit/>
          </a:bodyPr>
          <a:lstStyle/>
          <a:p>
            <a:r>
              <a:rPr lang="en-US" sz="2000" b="1" dirty="0" smtClean="0"/>
              <a:t>Galatians 5:16 </a:t>
            </a:r>
            <a:r>
              <a:rPr lang="en-US" dirty="0" smtClean="0"/>
              <a:t> But I say, walk by the Spirit, and ye shall not </a:t>
            </a:r>
            <a:r>
              <a:rPr lang="en-US" dirty="0" err="1" smtClean="0"/>
              <a:t>fulfil</a:t>
            </a:r>
            <a:r>
              <a:rPr lang="en-US" dirty="0" smtClean="0"/>
              <a:t> the lust of the flesh.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152400"/>
            <a:ext cx="2286000" cy="707886"/>
          </a:xfrm>
          <a:prstGeom prst="rect">
            <a:avLst/>
          </a:prstGeom>
          <a:noFill/>
        </p:spPr>
        <p:txBody>
          <a:bodyPr wrap="square" rtlCol="0">
            <a:spAutoFit/>
          </a:bodyPr>
          <a:lstStyle/>
          <a:p>
            <a:pPr algn="ctr"/>
            <a:r>
              <a:rPr lang="en-US" sz="4000" b="1" dirty="0" smtClean="0"/>
              <a:t>Control</a:t>
            </a:r>
            <a:endParaRPr lang="en-US" b="1" dirty="0"/>
          </a:p>
        </p:txBody>
      </p:sp>
      <p:sp>
        <p:nvSpPr>
          <p:cNvPr id="3" name="TextBox 2"/>
          <p:cNvSpPr txBox="1"/>
          <p:nvPr/>
        </p:nvSpPr>
        <p:spPr>
          <a:xfrm>
            <a:off x="2819400" y="685800"/>
            <a:ext cx="3505200" cy="369332"/>
          </a:xfrm>
          <a:prstGeom prst="rect">
            <a:avLst/>
          </a:prstGeom>
          <a:noFill/>
        </p:spPr>
        <p:txBody>
          <a:bodyPr wrap="square" rtlCol="0">
            <a:spAutoFit/>
          </a:bodyPr>
          <a:lstStyle/>
          <a:p>
            <a:pPr algn="ctr"/>
            <a:r>
              <a:rPr lang="en-US" dirty="0" smtClean="0"/>
              <a:t>Power to dominate, influence</a:t>
            </a:r>
            <a:endParaRPr lang="en-US" dirty="0"/>
          </a:p>
        </p:txBody>
      </p:sp>
      <p:sp>
        <p:nvSpPr>
          <p:cNvPr id="5" name="TextBox 4"/>
          <p:cNvSpPr txBox="1"/>
          <p:nvPr/>
        </p:nvSpPr>
        <p:spPr>
          <a:xfrm>
            <a:off x="228600" y="914400"/>
            <a:ext cx="2362200" cy="461665"/>
          </a:xfrm>
          <a:prstGeom prst="rect">
            <a:avLst/>
          </a:prstGeom>
          <a:noFill/>
        </p:spPr>
        <p:txBody>
          <a:bodyPr wrap="square" rtlCol="0">
            <a:spAutoFit/>
          </a:bodyPr>
          <a:lstStyle/>
          <a:p>
            <a:pPr algn="ctr"/>
            <a:r>
              <a:rPr lang="en-US" sz="2400" b="1" dirty="0" smtClean="0"/>
              <a:t>Under control</a:t>
            </a:r>
            <a:endParaRPr lang="en-US" sz="2400" b="1" dirty="0"/>
          </a:p>
        </p:txBody>
      </p:sp>
      <p:sp>
        <p:nvSpPr>
          <p:cNvPr id="6" name="TextBox 5"/>
          <p:cNvSpPr txBox="1"/>
          <p:nvPr/>
        </p:nvSpPr>
        <p:spPr>
          <a:xfrm>
            <a:off x="6553200" y="914400"/>
            <a:ext cx="2362200" cy="461665"/>
          </a:xfrm>
          <a:prstGeom prst="rect">
            <a:avLst/>
          </a:prstGeom>
          <a:noFill/>
        </p:spPr>
        <p:txBody>
          <a:bodyPr wrap="square" rtlCol="0">
            <a:spAutoFit/>
          </a:bodyPr>
          <a:lstStyle/>
          <a:p>
            <a:pPr algn="ctr"/>
            <a:r>
              <a:rPr lang="en-US" sz="2400" b="1" dirty="0" smtClean="0"/>
              <a:t>Out of control</a:t>
            </a:r>
            <a:endParaRPr lang="en-US" sz="2400" b="1" dirty="0"/>
          </a:p>
        </p:txBody>
      </p:sp>
      <p:sp>
        <p:nvSpPr>
          <p:cNvPr id="7" name="TextBox 6"/>
          <p:cNvSpPr txBox="1"/>
          <p:nvPr/>
        </p:nvSpPr>
        <p:spPr>
          <a:xfrm>
            <a:off x="3352800" y="1143000"/>
            <a:ext cx="2438400" cy="461665"/>
          </a:xfrm>
          <a:prstGeom prst="rect">
            <a:avLst/>
          </a:prstGeom>
          <a:noFill/>
        </p:spPr>
        <p:txBody>
          <a:bodyPr wrap="square" rtlCol="0">
            <a:spAutoFit/>
          </a:bodyPr>
          <a:lstStyle/>
          <a:p>
            <a:pPr algn="ctr"/>
            <a:r>
              <a:rPr lang="en-US" sz="2400" b="1" dirty="0" smtClean="0"/>
              <a:t>Self-control</a:t>
            </a:r>
            <a:endParaRPr lang="en-US" sz="2400" b="1" dirty="0"/>
          </a:p>
        </p:txBody>
      </p:sp>
      <p:sp>
        <p:nvSpPr>
          <p:cNvPr id="8" name="Rectangle 7"/>
          <p:cNvSpPr/>
          <p:nvPr/>
        </p:nvSpPr>
        <p:spPr>
          <a:xfrm>
            <a:off x="609600" y="2133600"/>
            <a:ext cx="8077200" cy="1815882"/>
          </a:xfrm>
          <a:prstGeom prst="rect">
            <a:avLst/>
          </a:prstGeom>
        </p:spPr>
        <p:txBody>
          <a:bodyPr wrap="square">
            <a:spAutoFit/>
          </a:bodyPr>
          <a:lstStyle/>
          <a:p>
            <a:r>
              <a:rPr lang="en-US" sz="2800" b="1" dirty="0" smtClean="0"/>
              <a:t>Acts 24:24-25 </a:t>
            </a:r>
            <a:r>
              <a:rPr lang="en-US" sz="2000" dirty="0" smtClean="0"/>
              <a:t> But after certain days, Felix came with Drusilla, his wife, who was a Jewess, and sent for Paul, and heard him concerning the faith in Christ Jesus. 25  And as he reasoned of righteousness, and </a:t>
            </a:r>
            <a:r>
              <a:rPr lang="en-US" sz="2400" b="1" dirty="0" smtClean="0">
                <a:solidFill>
                  <a:srgbClr val="A50021"/>
                </a:solidFill>
              </a:rPr>
              <a:t>self-control</a:t>
            </a:r>
            <a:r>
              <a:rPr lang="en-US" sz="2000" dirty="0" smtClean="0"/>
              <a:t>, and the judgment to come, Felix was terrified, and answered, Go thy way for this time; and when I have a convenient season, I will call thee unto me.</a:t>
            </a:r>
            <a:endParaRPr lang="en-US" sz="2000" dirty="0"/>
          </a:p>
        </p:txBody>
      </p:sp>
      <p:sp>
        <p:nvSpPr>
          <p:cNvPr id="9" name="Rectangle 8"/>
          <p:cNvSpPr/>
          <p:nvPr/>
        </p:nvSpPr>
        <p:spPr>
          <a:xfrm>
            <a:off x="609600" y="4114800"/>
            <a:ext cx="8229600" cy="1815882"/>
          </a:xfrm>
          <a:prstGeom prst="rect">
            <a:avLst/>
          </a:prstGeom>
        </p:spPr>
        <p:txBody>
          <a:bodyPr wrap="square">
            <a:spAutoFit/>
          </a:bodyPr>
          <a:lstStyle/>
          <a:p>
            <a:r>
              <a:rPr lang="en-US" sz="2800" b="1" dirty="0"/>
              <a:t>2 Peter 1:5-7 </a:t>
            </a:r>
            <a:r>
              <a:rPr lang="en-US" dirty="0" smtClean="0"/>
              <a:t> </a:t>
            </a:r>
            <a:r>
              <a:rPr lang="en-US" sz="2000" dirty="0" smtClean="0"/>
              <a:t>Yea, and for this very cause adding on your part all diligence, in your faith supply virtue; and in your virtue knowledge; 6  and in your knowledge </a:t>
            </a:r>
            <a:r>
              <a:rPr lang="en-US" sz="2400" b="1" dirty="0">
                <a:solidFill>
                  <a:srgbClr val="A50021"/>
                </a:solidFill>
              </a:rPr>
              <a:t>self-control</a:t>
            </a:r>
            <a:r>
              <a:rPr lang="en-US" sz="2000" dirty="0" smtClean="0"/>
              <a:t>; and in your self-control patience; and in your patience godliness; 7  and in your godliness brotherly kindness; and in your brotherly kindness love.</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760703" y="247032"/>
            <a:ext cx="362259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Walking In the Spirit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52400" y="914400"/>
            <a:ext cx="3124200" cy="4893647"/>
          </a:xfrm>
          <a:prstGeom prst="rect">
            <a:avLst/>
          </a:prstGeom>
        </p:spPr>
        <p:txBody>
          <a:bodyPr wrap="square">
            <a:spAutoFit/>
          </a:bodyPr>
          <a:lstStyle/>
          <a:p>
            <a:r>
              <a:rPr lang="en-US" sz="2400" b="1" dirty="0" smtClean="0"/>
              <a:t>Ephesians 2</a:t>
            </a:r>
          </a:p>
          <a:p>
            <a:endParaRPr lang="en-US" dirty="0" smtClean="0"/>
          </a:p>
          <a:p>
            <a:r>
              <a:rPr lang="en-US" dirty="0" smtClean="0"/>
              <a:t> 1.  And you did he make alive, when ye were dead through your </a:t>
            </a:r>
            <a:r>
              <a:rPr lang="en-US" dirty="0" err="1" smtClean="0"/>
              <a:t>trepasses</a:t>
            </a:r>
            <a:r>
              <a:rPr lang="en-US" dirty="0" smtClean="0"/>
              <a:t> and sins, </a:t>
            </a:r>
          </a:p>
          <a:p>
            <a:r>
              <a:rPr lang="en-US" dirty="0" smtClean="0"/>
              <a:t> 2.  wherein </a:t>
            </a:r>
            <a:r>
              <a:rPr lang="en-US" b="1" dirty="0" smtClean="0">
                <a:solidFill>
                  <a:srgbClr val="A50021"/>
                </a:solidFill>
              </a:rPr>
              <a:t>ye once walked according to the course of this world</a:t>
            </a:r>
            <a:r>
              <a:rPr lang="en-US" dirty="0" smtClean="0"/>
              <a:t>, according to the prince of the powers of the air, of the spirit that now </a:t>
            </a:r>
            <a:r>
              <a:rPr lang="en-US" dirty="0" err="1" smtClean="0"/>
              <a:t>worketh</a:t>
            </a:r>
            <a:r>
              <a:rPr lang="en-US" dirty="0" smtClean="0"/>
              <a:t> in the sons of disobedience; </a:t>
            </a:r>
          </a:p>
          <a:p>
            <a:r>
              <a:rPr lang="en-US" dirty="0" smtClean="0"/>
              <a:t> 3.  among whom </a:t>
            </a:r>
            <a:r>
              <a:rPr lang="en-US" b="1" dirty="0" smtClean="0">
                <a:solidFill>
                  <a:srgbClr val="A50021"/>
                </a:solidFill>
              </a:rPr>
              <a:t>we also all once lived in the lust of our flesh, doing the desires of the flesh and of the mind</a:t>
            </a:r>
            <a:r>
              <a:rPr lang="en-US" dirty="0" smtClean="0"/>
              <a:t>, and were by nature children of wrath, even as the rest:--</a:t>
            </a:r>
            <a:endParaRPr lang="en-US" dirty="0"/>
          </a:p>
        </p:txBody>
      </p:sp>
      <p:sp>
        <p:nvSpPr>
          <p:cNvPr id="4" name="Rectangle 3"/>
          <p:cNvSpPr/>
          <p:nvPr/>
        </p:nvSpPr>
        <p:spPr>
          <a:xfrm>
            <a:off x="3657600" y="914400"/>
            <a:ext cx="5486400" cy="4616648"/>
          </a:xfrm>
          <a:prstGeom prst="rect">
            <a:avLst/>
          </a:prstGeom>
        </p:spPr>
        <p:txBody>
          <a:bodyPr wrap="square">
            <a:spAutoFit/>
          </a:bodyPr>
          <a:lstStyle/>
          <a:p>
            <a:r>
              <a:rPr lang="en-US" sz="2400" b="1" dirty="0" smtClean="0"/>
              <a:t>Romans 6 </a:t>
            </a:r>
          </a:p>
          <a:p>
            <a:endParaRPr lang="en-US" dirty="0" smtClean="0"/>
          </a:p>
          <a:p>
            <a:r>
              <a:rPr lang="en-US" dirty="0" smtClean="0"/>
              <a:t> 6.  knowing this, that our old man was crucified with him, that </a:t>
            </a:r>
            <a:r>
              <a:rPr lang="en-US" b="1" dirty="0" smtClean="0">
                <a:solidFill>
                  <a:srgbClr val="A50021"/>
                </a:solidFill>
              </a:rPr>
              <a:t>the body of sin might be done away</a:t>
            </a:r>
            <a:r>
              <a:rPr lang="en-US" dirty="0" smtClean="0"/>
              <a:t>, that so </a:t>
            </a:r>
            <a:r>
              <a:rPr lang="en-US" b="1" dirty="0" smtClean="0">
                <a:solidFill>
                  <a:srgbClr val="A50021"/>
                </a:solidFill>
              </a:rPr>
              <a:t>we should no longer be in bondage to sin</a:t>
            </a:r>
            <a:r>
              <a:rPr lang="en-US" dirty="0" smtClean="0"/>
              <a:t>; </a:t>
            </a:r>
          </a:p>
          <a:p>
            <a:r>
              <a:rPr lang="en-US" dirty="0" smtClean="0"/>
              <a:t> 7.  for he that hath died is justified from sin. </a:t>
            </a:r>
          </a:p>
          <a:p>
            <a:r>
              <a:rPr lang="en-US" dirty="0" smtClean="0"/>
              <a:t> 8.  But if we died with Christ, we believe that we shall also live with him; </a:t>
            </a:r>
          </a:p>
          <a:p>
            <a:r>
              <a:rPr lang="en-US" dirty="0" smtClean="0"/>
              <a:t> 9.  knowing that Christ being raised from the dead </a:t>
            </a:r>
            <a:r>
              <a:rPr lang="en-US" dirty="0" err="1" smtClean="0"/>
              <a:t>dieth</a:t>
            </a:r>
            <a:r>
              <a:rPr lang="en-US" dirty="0" smtClean="0"/>
              <a:t> no more; </a:t>
            </a:r>
            <a:r>
              <a:rPr lang="en-US" b="1" dirty="0" smtClean="0">
                <a:solidFill>
                  <a:srgbClr val="A50021"/>
                </a:solidFill>
              </a:rPr>
              <a:t>death no more hath dominion over him</a:t>
            </a:r>
            <a:r>
              <a:rPr lang="en-US" dirty="0" smtClean="0"/>
              <a:t>. </a:t>
            </a:r>
          </a:p>
          <a:p>
            <a:r>
              <a:rPr lang="en-US" dirty="0" smtClean="0"/>
              <a:t> 10.  For the death that he died, he died unto sin once: but the life that he </a:t>
            </a:r>
            <a:r>
              <a:rPr lang="en-US" dirty="0" err="1" smtClean="0"/>
              <a:t>liveth</a:t>
            </a:r>
            <a:r>
              <a:rPr lang="en-US" dirty="0" smtClean="0"/>
              <a:t>, he </a:t>
            </a:r>
            <a:r>
              <a:rPr lang="en-US" dirty="0" err="1" smtClean="0"/>
              <a:t>liveth</a:t>
            </a:r>
            <a:r>
              <a:rPr lang="en-US" dirty="0" smtClean="0"/>
              <a:t> unto God. </a:t>
            </a:r>
          </a:p>
          <a:p>
            <a:r>
              <a:rPr lang="en-US" dirty="0" smtClean="0"/>
              <a:t> 11.  Even so </a:t>
            </a:r>
            <a:r>
              <a:rPr lang="en-US" b="1" dirty="0" smtClean="0">
                <a:solidFill>
                  <a:srgbClr val="A50021"/>
                </a:solidFill>
              </a:rPr>
              <a:t>reckon ye also yourselves to be dead unto sin</a:t>
            </a:r>
            <a:r>
              <a:rPr lang="en-US" dirty="0" smtClean="0"/>
              <a:t>, but alive unto God in Christ Jesus. </a:t>
            </a:r>
          </a:p>
          <a:p>
            <a:r>
              <a:rPr lang="en-US" dirty="0" smtClean="0"/>
              <a:t> 12.  </a:t>
            </a:r>
            <a:r>
              <a:rPr lang="en-US" b="1" dirty="0" smtClean="0">
                <a:solidFill>
                  <a:srgbClr val="A50021"/>
                </a:solidFill>
              </a:rPr>
              <a:t>Let not sin therefore reign in your mortal body</a:t>
            </a:r>
            <a:r>
              <a:rPr lang="en-US" dirty="0" smtClean="0"/>
              <a:t>, </a:t>
            </a:r>
            <a:r>
              <a:rPr lang="en-US" b="1" dirty="0" smtClean="0">
                <a:solidFill>
                  <a:srgbClr val="A50021"/>
                </a:solidFill>
              </a:rPr>
              <a:t>that ye should obey the lusts thereof</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839200" cy="1508105"/>
          </a:xfrm>
          <a:prstGeom prst="rect">
            <a:avLst/>
          </a:prstGeom>
        </p:spPr>
        <p:txBody>
          <a:bodyPr wrap="square">
            <a:spAutoFit/>
          </a:bodyPr>
          <a:lstStyle/>
          <a:p>
            <a:r>
              <a:rPr lang="en-US" sz="3600" b="1" dirty="0" smtClean="0"/>
              <a:t>Galatians 5:22-23 </a:t>
            </a:r>
            <a:r>
              <a:rPr lang="en-US" sz="2800" dirty="0" smtClean="0"/>
              <a:t> But the fruit of the Spirit is love, joy, peace, longsuffering, kindness, goodness, faithfulness, 23  meekness, </a:t>
            </a:r>
            <a:r>
              <a:rPr lang="en-US" sz="2800" b="1" dirty="0" smtClean="0">
                <a:solidFill>
                  <a:srgbClr val="0000CC"/>
                </a:solidFill>
              </a:rPr>
              <a:t>self-control</a:t>
            </a:r>
            <a:r>
              <a:rPr lang="en-US" sz="2800" dirty="0" smtClean="0"/>
              <a:t>; </a:t>
            </a:r>
            <a:r>
              <a:rPr lang="en-US" sz="2800" u="sng" dirty="0" smtClean="0"/>
              <a:t>against such there is no law</a:t>
            </a:r>
            <a:r>
              <a:rPr lang="en-US" sz="2800" dirty="0" smtClean="0"/>
              <a:t>.</a:t>
            </a:r>
            <a:endParaRPr lang="en-US" sz="2800" dirty="0"/>
          </a:p>
        </p:txBody>
      </p:sp>
      <p:grpSp>
        <p:nvGrpSpPr>
          <p:cNvPr id="14" name="Group 13"/>
          <p:cNvGrpSpPr/>
          <p:nvPr/>
        </p:nvGrpSpPr>
        <p:grpSpPr>
          <a:xfrm>
            <a:off x="381000" y="2743200"/>
            <a:ext cx="8534400" cy="1056620"/>
            <a:chOff x="152400" y="1600200"/>
            <a:chExt cx="8534400" cy="1056620"/>
          </a:xfrm>
        </p:grpSpPr>
        <p:sp>
          <p:nvSpPr>
            <p:cNvPr id="5" name="TextBox 4"/>
            <p:cNvSpPr txBox="1"/>
            <p:nvPr/>
          </p:nvSpPr>
          <p:spPr>
            <a:xfrm>
              <a:off x="152400" y="1600200"/>
              <a:ext cx="1447800" cy="523220"/>
            </a:xfrm>
            <a:prstGeom prst="rect">
              <a:avLst/>
            </a:prstGeom>
            <a:noFill/>
          </p:spPr>
          <p:txBody>
            <a:bodyPr wrap="square" rtlCol="0">
              <a:spAutoFit/>
            </a:bodyPr>
            <a:lstStyle/>
            <a:p>
              <a:r>
                <a:rPr lang="en-US" sz="2800" b="1" dirty="0" smtClean="0"/>
                <a:t>Love</a:t>
              </a:r>
              <a:endParaRPr lang="en-US" sz="2800" b="1" dirty="0"/>
            </a:p>
          </p:txBody>
        </p:sp>
        <p:sp>
          <p:nvSpPr>
            <p:cNvPr id="6" name="TextBox 5"/>
            <p:cNvSpPr txBox="1"/>
            <p:nvPr/>
          </p:nvSpPr>
          <p:spPr>
            <a:xfrm>
              <a:off x="914400" y="2133600"/>
              <a:ext cx="1447800" cy="523220"/>
            </a:xfrm>
            <a:prstGeom prst="rect">
              <a:avLst/>
            </a:prstGeom>
            <a:noFill/>
          </p:spPr>
          <p:txBody>
            <a:bodyPr wrap="square" rtlCol="0">
              <a:spAutoFit/>
            </a:bodyPr>
            <a:lstStyle/>
            <a:p>
              <a:r>
                <a:rPr lang="en-US" sz="2800" b="1" dirty="0" smtClean="0"/>
                <a:t>Joy</a:t>
              </a:r>
              <a:endParaRPr lang="en-US" sz="2800" b="1" dirty="0"/>
            </a:p>
          </p:txBody>
        </p:sp>
        <p:sp>
          <p:nvSpPr>
            <p:cNvPr id="7" name="TextBox 6"/>
            <p:cNvSpPr txBox="1"/>
            <p:nvPr/>
          </p:nvSpPr>
          <p:spPr>
            <a:xfrm>
              <a:off x="1600200" y="1600200"/>
              <a:ext cx="1447800" cy="523220"/>
            </a:xfrm>
            <a:prstGeom prst="rect">
              <a:avLst/>
            </a:prstGeom>
            <a:noFill/>
          </p:spPr>
          <p:txBody>
            <a:bodyPr wrap="square" rtlCol="0">
              <a:spAutoFit/>
            </a:bodyPr>
            <a:lstStyle/>
            <a:p>
              <a:r>
                <a:rPr lang="en-US" sz="2800" b="1" dirty="0" smtClean="0"/>
                <a:t>Peace</a:t>
              </a:r>
              <a:endParaRPr lang="en-US" sz="2800" b="1" dirty="0"/>
            </a:p>
          </p:txBody>
        </p:sp>
        <p:sp>
          <p:nvSpPr>
            <p:cNvPr id="8" name="TextBox 7"/>
            <p:cNvSpPr txBox="1"/>
            <p:nvPr/>
          </p:nvSpPr>
          <p:spPr>
            <a:xfrm>
              <a:off x="2057400" y="2133600"/>
              <a:ext cx="2286000" cy="523220"/>
            </a:xfrm>
            <a:prstGeom prst="rect">
              <a:avLst/>
            </a:prstGeom>
            <a:noFill/>
          </p:spPr>
          <p:txBody>
            <a:bodyPr wrap="square" rtlCol="0">
              <a:spAutoFit/>
            </a:bodyPr>
            <a:lstStyle/>
            <a:p>
              <a:r>
                <a:rPr lang="en-US" sz="2800" b="1" dirty="0" smtClean="0"/>
                <a:t>Longsuffering</a:t>
              </a:r>
              <a:endParaRPr lang="en-US" sz="2800" b="1" dirty="0"/>
            </a:p>
          </p:txBody>
        </p:sp>
        <p:sp>
          <p:nvSpPr>
            <p:cNvPr id="9" name="TextBox 8"/>
            <p:cNvSpPr txBox="1"/>
            <p:nvPr/>
          </p:nvSpPr>
          <p:spPr>
            <a:xfrm>
              <a:off x="3276600" y="1600200"/>
              <a:ext cx="1676400" cy="523220"/>
            </a:xfrm>
            <a:prstGeom prst="rect">
              <a:avLst/>
            </a:prstGeom>
            <a:noFill/>
          </p:spPr>
          <p:txBody>
            <a:bodyPr wrap="square" rtlCol="0">
              <a:spAutoFit/>
            </a:bodyPr>
            <a:lstStyle/>
            <a:p>
              <a:r>
                <a:rPr lang="en-US" sz="2800" b="1" dirty="0" smtClean="0"/>
                <a:t>Kindness</a:t>
              </a:r>
              <a:endParaRPr lang="en-US" sz="2800" b="1" dirty="0"/>
            </a:p>
          </p:txBody>
        </p:sp>
        <p:sp>
          <p:nvSpPr>
            <p:cNvPr id="10" name="TextBox 9"/>
            <p:cNvSpPr txBox="1"/>
            <p:nvPr/>
          </p:nvSpPr>
          <p:spPr>
            <a:xfrm>
              <a:off x="4495800" y="2133600"/>
              <a:ext cx="2057400" cy="523220"/>
            </a:xfrm>
            <a:prstGeom prst="rect">
              <a:avLst/>
            </a:prstGeom>
            <a:noFill/>
          </p:spPr>
          <p:txBody>
            <a:bodyPr wrap="square" rtlCol="0">
              <a:spAutoFit/>
            </a:bodyPr>
            <a:lstStyle/>
            <a:p>
              <a:r>
                <a:rPr lang="en-US" sz="2800" b="1" dirty="0" smtClean="0"/>
                <a:t>Goodness</a:t>
              </a:r>
              <a:endParaRPr lang="en-US" sz="2800" b="1" dirty="0"/>
            </a:p>
          </p:txBody>
        </p:sp>
        <p:sp>
          <p:nvSpPr>
            <p:cNvPr id="11" name="TextBox 10"/>
            <p:cNvSpPr txBox="1"/>
            <p:nvPr/>
          </p:nvSpPr>
          <p:spPr>
            <a:xfrm>
              <a:off x="5410200" y="1600200"/>
              <a:ext cx="2667000" cy="523220"/>
            </a:xfrm>
            <a:prstGeom prst="rect">
              <a:avLst/>
            </a:prstGeom>
            <a:noFill/>
          </p:spPr>
          <p:txBody>
            <a:bodyPr wrap="square" rtlCol="0">
              <a:spAutoFit/>
            </a:bodyPr>
            <a:lstStyle/>
            <a:p>
              <a:r>
                <a:rPr lang="en-US" sz="2800" b="1" dirty="0" smtClean="0"/>
                <a:t>Faithfulness</a:t>
              </a:r>
              <a:endParaRPr lang="en-US" sz="2800" b="1" dirty="0"/>
            </a:p>
          </p:txBody>
        </p:sp>
        <p:sp>
          <p:nvSpPr>
            <p:cNvPr id="12" name="TextBox 11"/>
            <p:cNvSpPr txBox="1"/>
            <p:nvPr/>
          </p:nvSpPr>
          <p:spPr>
            <a:xfrm>
              <a:off x="6629400" y="2133600"/>
              <a:ext cx="2057400" cy="523220"/>
            </a:xfrm>
            <a:prstGeom prst="rect">
              <a:avLst/>
            </a:prstGeom>
            <a:noFill/>
          </p:spPr>
          <p:txBody>
            <a:bodyPr wrap="square" rtlCol="0">
              <a:spAutoFit/>
            </a:bodyPr>
            <a:lstStyle/>
            <a:p>
              <a:r>
                <a:rPr lang="en-US" sz="2800" b="1" dirty="0" smtClean="0"/>
                <a:t>Meekness</a:t>
              </a:r>
              <a:endParaRPr lang="en-US" sz="2800" b="1" dirty="0"/>
            </a:p>
          </p:txBody>
        </p:sp>
      </p:grpSp>
      <p:sp>
        <p:nvSpPr>
          <p:cNvPr id="13" name="TextBox 12"/>
          <p:cNvSpPr txBox="1"/>
          <p:nvPr/>
        </p:nvSpPr>
        <p:spPr>
          <a:xfrm>
            <a:off x="3200400" y="4648200"/>
            <a:ext cx="2743200" cy="707886"/>
          </a:xfrm>
          <a:prstGeom prst="rect">
            <a:avLst/>
          </a:prstGeom>
          <a:noFill/>
        </p:spPr>
        <p:txBody>
          <a:bodyPr wrap="square" rtlCol="0">
            <a:spAutoFit/>
          </a:bodyPr>
          <a:lstStyle/>
          <a:p>
            <a:pPr algn="ctr"/>
            <a:r>
              <a:rPr lang="en-US" sz="4000" b="1" dirty="0" smtClean="0">
                <a:solidFill>
                  <a:srgbClr val="0000CC"/>
                </a:solidFill>
              </a:rPr>
              <a:t>Self-control</a:t>
            </a:r>
            <a:endParaRPr lang="en-US" sz="4000" b="1" dirty="0">
              <a:solidFill>
                <a:srgbClr val="0000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144000" cy="4062651"/>
          </a:xfrm>
          <a:prstGeom prst="rect">
            <a:avLst/>
          </a:prstGeom>
        </p:spPr>
        <p:txBody>
          <a:bodyPr wrap="square">
            <a:spAutoFit/>
          </a:bodyPr>
          <a:lstStyle/>
          <a:p>
            <a:r>
              <a:rPr lang="en-US" sz="2400" b="1" dirty="0" smtClean="0"/>
              <a:t>Galatians 5:16-25 </a:t>
            </a:r>
            <a:r>
              <a:rPr lang="en-US" dirty="0" smtClean="0"/>
              <a:t> But I say, </a:t>
            </a:r>
            <a:r>
              <a:rPr lang="en-US" u="sng" dirty="0" smtClean="0"/>
              <a:t>walk by the Spirit</a:t>
            </a:r>
            <a:r>
              <a:rPr lang="en-US" dirty="0" smtClean="0"/>
              <a:t>, </a:t>
            </a:r>
            <a:r>
              <a:rPr lang="en-US" b="1" u="sng" dirty="0" smtClean="0">
                <a:solidFill>
                  <a:srgbClr val="A50021"/>
                </a:solidFill>
              </a:rPr>
              <a:t>and ye shall not </a:t>
            </a:r>
            <a:r>
              <a:rPr lang="en-US" b="1" u="sng" dirty="0" err="1" smtClean="0">
                <a:solidFill>
                  <a:srgbClr val="A50021"/>
                </a:solidFill>
              </a:rPr>
              <a:t>fulfil</a:t>
            </a:r>
            <a:r>
              <a:rPr lang="en-US" b="1" u="sng" dirty="0" smtClean="0">
                <a:solidFill>
                  <a:srgbClr val="A50021"/>
                </a:solidFill>
              </a:rPr>
              <a:t> the lust of the flesh</a:t>
            </a:r>
            <a:r>
              <a:rPr lang="en-US" dirty="0" smtClean="0"/>
              <a:t>.</a:t>
            </a:r>
          </a:p>
          <a:p>
            <a:r>
              <a:rPr lang="en-US" dirty="0" smtClean="0"/>
              <a:t>17  </a:t>
            </a:r>
            <a:r>
              <a:rPr lang="en-US" b="1" u="sng" dirty="0">
                <a:solidFill>
                  <a:srgbClr val="A50021"/>
                </a:solidFill>
              </a:rPr>
              <a:t>For the flesh </a:t>
            </a:r>
            <a:r>
              <a:rPr lang="en-US" b="1" u="sng" dirty="0" err="1">
                <a:solidFill>
                  <a:srgbClr val="A50021"/>
                </a:solidFill>
              </a:rPr>
              <a:t>lusteth</a:t>
            </a:r>
            <a:r>
              <a:rPr lang="en-US" b="1" u="sng" dirty="0">
                <a:solidFill>
                  <a:srgbClr val="A50021"/>
                </a:solidFill>
              </a:rPr>
              <a:t> against the Spirit</a:t>
            </a:r>
            <a:r>
              <a:rPr lang="en-US" dirty="0" smtClean="0"/>
              <a:t>, and the Spirit against the flesh; for these are contrary the one to the other; that ye may not do the things that ye would.</a:t>
            </a:r>
          </a:p>
          <a:p>
            <a:r>
              <a:rPr lang="en-US" dirty="0" smtClean="0"/>
              <a:t>18  </a:t>
            </a:r>
            <a:r>
              <a:rPr lang="en-US" u="sng" dirty="0"/>
              <a:t>But if ye are led by the Spirit</a:t>
            </a:r>
            <a:r>
              <a:rPr lang="en-US" dirty="0" smtClean="0"/>
              <a:t>, ye are not under the law.</a:t>
            </a:r>
          </a:p>
          <a:p>
            <a:r>
              <a:rPr lang="en-US" dirty="0" smtClean="0"/>
              <a:t>19  </a:t>
            </a:r>
            <a:r>
              <a:rPr lang="en-US" b="1" u="sng" dirty="0">
                <a:solidFill>
                  <a:srgbClr val="A50021"/>
                </a:solidFill>
              </a:rPr>
              <a:t>Now the works of the flesh are manifest</a:t>
            </a:r>
            <a:r>
              <a:rPr lang="en-US" dirty="0" smtClean="0"/>
              <a:t>, which are these: fornication, uncleanness, lasciviousness,</a:t>
            </a:r>
          </a:p>
          <a:p>
            <a:r>
              <a:rPr lang="en-US" dirty="0" smtClean="0"/>
              <a:t>20  idolatry, sorcery, enmities, strife, jealousies, wraths, factions, divisions, parties,</a:t>
            </a:r>
          </a:p>
          <a:p>
            <a:r>
              <a:rPr lang="en-US" dirty="0" smtClean="0"/>
              <a:t>21  </a:t>
            </a:r>
            <a:r>
              <a:rPr lang="en-US" dirty="0" err="1" smtClean="0"/>
              <a:t>envyings</a:t>
            </a:r>
            <a:r>
              <a:rPr lang="en-US" dirty="0" smtClean="0"/>
              <a:t>, drunkenness, </a:t>
            </a:r>
            <a:r>
              <a:rPr lang="en-US" dirty="0" err="1" smtClean="0"/>
              <a:t>revellings</a:t>
            </a:r>
            <a:r>
              <a:rPr lang="en-US" dirty="0" smtClean="0"/>
              <a:t>, and such like; of which I forewarn you, even as I did forewarn you, that they who </a:t>
            </a:r>
            <a:r>
              <a:rPr lang="en-US" dirty="0" err="1" smtClean="0"/>
              <a:t>practise</a:t>
            </a:r>
            <a:r>
              <a:rPr lang="en-US" dirty="0" smtClean="0"/>
              <a:t> such things shall not inherit the kingdom of God.</a:t>
            </a:r>
          </a:p>
          <a:p>
            <a:r>
              <a:rPr lang="en-US" dirty="0" smtClean="0"/>
              <a:t>22  But </a:t>
            </a:r>
            <a:r>
              <a:rPr lang="en-US" u="sng" dirty="0"/>
              <a:t>the fruit of the Spirit</a:t>
            </a:r>
            <a:r>
              <a:rPr lang="en-US" dirty="0" smtClean="0"/>
              <a:t> is love, joy, peace, longsuffering, kindness, goodness, faithfulness,</a:t>
            </a:r>
          </a:p>
          <a:p>
            <a:r>
              <a:rPr lang="en-US" dirty="0" smtClean="0"/>
              <a:t>23  meekness, self-control; against such there is no law.</a:t>
            </a:r>
          </a:p>
          <a:p>
            <a:r>
              <a:rPr lang="en-US" dirty="0" smtClean="0"/>
              <a:t>24  And they that are of Christ Jesus have crucified the flesh with the passions and the lusts thereof.</a:t>
            </a:r>
          </a:p>
          <a:p>
            <a:r>
              <a:rPr lang="en-US" dirty="0" smtClean="0"/>
              <a:t>25  </a:t>
            </a:r>
            <a:r>
              <a:rPr lang="en-US" u="sng" dirty="0"/>
              <a:t>If we live by the Spirit</a:t>
            </a:r>
            <a:r>
              <a:rPr lang="en-US" dirty="0" smtClean="0"/>
              <a:t>, </a:t>
            </a:r>
            <a:r>
              <a:rPr lang="en-US" u="sng" dirty="0"/>
              <a:t>by the Spirit let us also walk</a:t>
            </a:r>
            <a:r>
              <a:rPr lang="en-US" dirty="0" smtClean="0"/>
              <a:t>.</a:t>
            </a:r>
            <a:endParaRPr lang="en-US" dirty="0"/>
          </a:p>
        </p:txBody>
      </p:sp>
      <p:sp>
        <p:nvSpPr>
          <p:cNvPr id="3" name="TextBox 2"/>
          <p:cNvSpPr txBox="1"/>
          <p:nvPr/>
        </p:nvSpPr>
        <p:spPr>
          <a:xfrm>
            <a:off x="2057400" y="0"/>
            <a:ext cx="4953000" cy="646331"/>
          </a:xfrm>
          <a:prstGeom prst="rect">
            <a:avLst/>
          </a:prstGeom>
          <a:noFill/>
        </p:spPr>
        <p:txBody>
          <a:bodyPr wrap="square" rtlCol="0">
            <a:spAutoFit/>
          </a:bodyPr>
          <a:lstStyle/>
          <a:p>
            <a:pPr algn="ctr"/>
            <a:r>
              <a:rPr lang="en-US" sz="3600" b="1" dirty="0" smtClean="0"/>
              <a:t>Walking By the Spirit</a:t>
            </a:r>
            <a:endParaRPr lang="en-US"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76400"/>
            <a:ext cx="4038600" cy="3970318"/>
          </a:xfrm>
          <a:prstGeom prst="rect">
            <a:avLst/>
          </a:prstGeom>
        </p:spPr>
        <p:txBody>
          <a:bodyPr wrap="square">
            <a:spAutoFit/>
          </a:bodyPr>
          <a:lstStyle/>
          <a:p>
            <a:r>
              <a:rPr lang="en-US" sz="2800" dirty="0" smtClean="0"/>
              <a:t>fornication, uncleanness, lasciviousness, idolatry, sorcery, enmities, strife, jealousies, wraths, factions, divisions, parties, </a:t>
            </a:r>
            <a:r>
              <a:rPr lang="en-US" sz="2800" dirty="0" err="1" smtClean="0"/>
              <a:t>envyings</a:t>
            </a:r>
            <a:r>
              <a:rPr lang="en-US" sz="2800" dirty="0" smtClean="0"/>
              <a:t>, drunkenness, </a:t>
            </a:r>
            <a:r>
              <a:rPr lang="en-US" sz="2800" dirty="0" err="1" smtClean="0"/>
              <a:t>revellings</a:t>
            </a:r>
            <a:r>
              <a:rPr lang="en-US" sz="2800" dirty="0" smtClean="0"/>
              <a:t>, </a:t>
            </a:r>
          </a:p>
          <a:p>
            <a:endParaRPr lang="en-US" sz="2800" dirty="0"/>
          </a:p>
          <a:p>
            <a:r>
              <a:rPr lang="en-US" sz="2800" b="1" dirty="0" smtClean="0">
                <a:solidFill>
                  <a:srgbClr val="A50021"/>
                </a:solidFill>
              </a:rPr>
              <a:t>and such like</a:t>
            </a:r>
            <a:endParaRPr lang="en-US" sz="2800" b="1" dirty="0">
              <a:solidFill>
                <a:srgbClr val="A50021"/>
              </a:solidFill>
            </a:endParaRPr>
          </a:p>
        </p:txBody>
      </p:sp>
      <p:sp>
        <p:nvSpPr>
          <p:cNvPr id="3" name="TextBox 2"/>
          <p:cNvSpPr txBox="1"/>
          <p:nvPr/>
        </p:nvSpPr>
        <p:spPr>
          <a:xfrm>
            <a:off x="2743200" y="0"/>
            <a:ext cx="3657600" cy="646331"/>
          </a:xfrm>
          <a:prstGeom prst="rect">
            <a:avLst/>
          </a:prstGeom>
          <a:noFill/>
        </p:spPr>
        <p:txBody>
          <a:bodyPr wrap="square" rtlCol="0">
            <a:spAutoFit/>
          </a:bodyPr>
          <a:lstStyle/>
          <a:p>
            <a:r>
              <a:rPr lang="en-US" sz="3600" b="1" dirty="0" smtClean="0"/>
              <a:t>Galatians 5:19-21</a:t>
            </a:r>
            <a:endParaRPr lang="en-US" sz="3600" b="1" dirty="0"/>
          </a:p>
        </p:txBody>
      </p:sp>
      <p:sp>
        <p:nvSpPr>
          <p:cNvPr id="4" name="TextBox 3"/>
          <p:cNvSpPr txBox="1"/>
          <p:nvPr/>
        </p:nvSpPr>
        <p:spPr>
          <a:xfrm>
            <a:off x="152400" y="1066800"/>
            <a:ext cx="4876800" cy="584775"/>
          </a:xfrm>
          <a:prstGeom prst="rect">
            <a:avLst/>
          </a:prstGeom>
          <a:noFill/>
        </p:spPr>
        <p:txBody>
          <a:bodyPr wrap="square" rtlCol="0">
            <a:spAutoFit/>
          </a:bodyPr>
          <a:lstStyle/>
          <a:p>
            <a:r>
              <a:rPr lang="en-US" sz="3200" b="1" dirty="0" smtClean="0">
                <a:solidFill>
                  <a:srgbClr val="A50021"/>
                </a:solidFill>
              </a:rPr>
              <a:t>The works of the flesh</a:t>
            </a:r>
            <a:endParaRPr lang="en-US" sz="3200" b="1" dirty="0">
              <a:solidFill>
                <a:srgbClr val="A50021"/>
              </a:solidFill>
            </a:endParaRPr>
          </a:p>
        </p:txBody>
      </p:sp>
      <p:sp>
        <p:nvSpPr>
          <p:cNvPr id="5" name="Rectangle 4"/>
          <p:cNvSpPr/>
          <p:nvPr/>
        </p:nvSpPr>
        <p:spPr>
          <a:xfrm>
            <a:off x="4876800" y="990600"/>
            <a:ext cx="3962400" cy="4832092"/>
          </a:xfrm>
          <a:prstGeom prst="rect">
            <a:avLst/>
          </a:prstGeom>
        </p:spPr>
        <p:txBody>
          <a:bodyPr wrap="square">
            <a:spAutoFit/>
          </a:bodyPr>
          <a:lstStyle/>
          <a:p>
            <a:r>
              <a:rPr lang="en-US" sz="3600" b="1" dirty="0" smtClean="0"/>
              <a:t>1 Peter 4:3-4 </a:t>
            </a:r>
            <a:r>
              <a:rPr lang="en-US" sz="2400" dirty="0" smtClean="0"/>
              <a:t> For the time past may suffice to have wrought the desire of the Gentiles, and to have walked in lasciviousness, lusts, </a:t>
            </a:r>
            <a:r>
              <a:rPr lang="en-US" sz="2400" dirty="0" err="1" smtClean="0"/>
              <a:t>winebibbings</a:t>
            </a:r>
            <a:r>
              <a:rPr lang="en-US" sz="2400" dirty="0" smtClean="0"/>
              <a:t>, </a:t>
            </a:r>
            <a:r>
              <a:rPr lang="en-US" sz="2400" dirty="0" err="1" smtClean="0"/>
              <a:t>revellings</a:t>
            </a:r>
            <a:r>
              <a:rPr lang="en-US" sz="2400" dirty="0" smtClean="0"/>
              <a:t>, </a:t>
            </a:r>
            <a:r>
              <a:rPr lang="en-US" sz="2400" dirty="0" err="1" smtClean="0"/>
              <a:t>carousings</a:t>
            </a:r>
            <a:r>
              <a:rPr lang="en-US" sz="2400" dirty="0" smtClean="0"/>
              <a:t>, and abominable idolatries: 4  wherein they think strange that ye run not with them into the same </a:t>
            </a:r>
            <a:r>
              <a:rPr lang="en-US" sz="3200" b="1" dirty="0" smtClean="0">
                <a:solidFill>
                  <a:srgbClr val="A50021"/>
                </a:solidFill>
              </a:rPr>
              <a:t>excess of riot</a:t>
            </a:r>
            <a:r>
              <a:rPr lang="en-US" sz="2400" dirty="0" smtClean="0"/>
              <a:t>, speaking evil of you</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0"/>
            <a:ext cx="4572000" cy="584775"/>
          </a:xfrm>
          <a:prstGeom prst="rect">
            <a:avLst/>
          </a:prstGeom>
          <a:noFill/>
        </p:spPr>
        <p:txBody>
          <a:bodyPr wrap="square" rtlCol="0">
            <a:spAutoFit/>
          </a:bodyPr>
          <a:lstStyle/>
          <a:p>
            <a:pPr algn="ctr"/>
            <a:r>
              <a:rPr lang="en-US" sz="3200" b="1" dirty="0" smtClean="0"/>
              <a:t>What rules over you?</a:t>
            </a:r>
            <a:endParaRPr lang="en-US" sz="3200" b="1" dirty="0"/>
          </a:p>
        </p:txBody>
      </p:sp>
      <p:sp>
        <p:nvSpPr>
          <p:cNvPr id="3" name="Rectangle 2"/>
          <p:cNvSpPr/>
          <p:nvPr/>
        </p:nvSpPr>
        <p:spPr>
          <a:xfrm>
            <a:off x="381000" y="1066800"/>
            <a:ext cx="8458200" cy="4832092"/>
          </a:xfrm>
          <a:prstGeom prst="rect">
            <a:avLst/>
          </a:prstGeom>
        </p:spPr>
        <p:txBody>
          <a:bodyPr wrap="square">
            <a:spAutoFit/>
          </a:bodyPr>
          <a:lstStyle/>
          <a:p>
            <a:r>
              <a:rPr lang="en-US" sz="2800" b="1" dirty="0" smtClean="0"/>
              <a:t>Romans 6:8-14 </a:t>
            </a:r>
            <a:r>
              <a:rPr lang="en-US" sz="2000" dirty="0" smtClean="0"/>
              <a:t> But if we died with Christ, we believe that we shall also live with him;</a:t>
            </a:r>
          </a:p>
          <a:p>
            <a:r>
              <a:rPr lang="en-US" sz="2000" dirty="0" smtClean="0"/>
              <a:t>9  knowing that Christ being raised from the dead </a:t>
            </a:r>
            <a:r>
              <a:rPr lang="en-US" sz="2000" dirty="0" err="1" smtClean="0"/>
              <a:t>dieth</a:t>
            </a:r>
            <a:r>
              <a:rPr lang="en-US" sz="2000" dirty="0" smtClean="0"/>
              <a:t> no more; </a:t>
            </a:r>
            <a:r>
              <a:rPr lang="en-US" sz="2000" u="sng" dirty="0" smtClean="0"/>
              <a:t>death no more hath dominion over him</a:t>
            </a:r>
            <a:r>
              <a:rPr lang="en-US" sz="2000" dirty="0" smtClean="0"/>
              <a:t>.</a:t>
            </a:r>
          </a:p>
          <a:p>
            <a:r>
              <a:rPr lang="en-US" sz="2000" dirty="0" smtClean="0"/>
              <a:t>10  For the death that he died, he died unto sin once: but the life that he </a:t>
            </a:r>
            <a:r>
              <a:rPr lang="en-US" sz="2000" dirty="0" err="1" smtClean="0"/>
              <a:t>liveth</a:t>
            </a:r>
            <a:r>
              <a:rPr lang="en-US" sz="2000" dirty="0" smtClean="0"/>
              <a:t>, he </a:t>
            </a:r>
            <a:r>
              <a:rPr lang="en-US" sz="2000" dirty="0" err="1" smtClean="0"/>
              <a:t>liveth</a:t>
            </a:r>
            <a:r>
              <a:rPr lang="en-US" sz="2000" dirty="0" smtClean="0"/>
              <a:t> unto God.</a:t>
            </a:r>
          </a:p>
          <a:p>
            <a:r>
              <a:rPr lang="en-US" sz="2000" dirty="0" smtClean="0"/>
              <a:t>11  Even so </a:t>
            </a:r>
            <a:r>
              <a:rPr lang="en-US" sz="2000" u="sng" dirty="0"/>
              <a:t>reckon ye also yourselves to be dead unto sin</a:t>
            </a:r>
            <a:r>
              <a:rPr lang="en-US" sz="2000" dirty="0" smtClean="0"/>
              <a:t>, but alive unto God in Christ Jesus.</a:t>
            </a:r>
          </a:p>
          <a:p>
            <a:r>
              <a:rPr lang="en-US" sz="2000" dirty="0" smtClean="0"/>
              <a:t>12  </a:t>
            </a:r>
            <a:r>
              <a:rPr lang="en-US" sz="2000" u="sng" dirty="0"/>
              <a:t>Let not sin therefore reign in your mortal body</a:t>
            </a:r>
            <a:r>
              <a:rPr lang="en-US" sz="2000" dirty="0" smtClean="0"/>
              <a:t>, </a:t>
            </a:r>
            <a:r>
              <a:rPr lang="en-US" sz="2000" u="sng" dirty="0"/>
              <a:t>that ye should obey the lusts thereof</a:t>
            </a:r>
            <a:r>
              <a:rPr lang="en-US" sz="2000" dirty="0" smtClean="0"/>
              <a:t>:</a:t>
            </a:r>
          </a:p>
          <a:p>
            <a:r>
              <a:rPr lang="en-US" sz="2000" dirty="0" smtClean="0"/>
              <a:t>13  </a:t>
            </a:r>
            <a:r>
              <a:rPr lang="en-US" sz="2000" u="sng" dirty="0"/>
              <a:t>neither present your members unto sin as instruments of unrighteousness</a:t>
            </a:r>
            <a:r>
              <a:rPr lang="en-US" sz="2000" dirty="0" smtClean="0"/>
              <a:t>; but present yourselves unto God, as alive from the dead, and your members as instruments of righteousness unto God.</a:t>
            </a:r>
          </a:p>
          <a:p>
            <a:r>
              <a:rPr lang="en-US" sz="2000" dirty="0" smtClean="0"/>
              <a:t>14  </a:t>
            </a:r>
            <a:r>
              <a:rPr lang="en-US" sz="2000" u="sng" dirty="0"/>
              <a:t>For sin shall not have dominion over you</a:t>
            </a:r>
            <a:r>
              <a:rPr lang="en-US" sz="2000" dirty="0" smtClean="0"/>
              <a:t>: for ye are not under law, but under grace.</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4038600" cy="523220"/>
          </a:xfrm>
          <a:prstGeom prst="rect">
            <a:avLst/>
          </a:prstGeom>
          <a:noFill/>
        </p:spPr>
        <p:txBody>
          <a:bodyPr wrap="square" rtlCol="0">
            <a:spAutoFit/>
          </a:bodyPr>
          <a:lstStyle/>
          <a:p>
            <a:r>
              <a:rPr lang="en-US" sz="2800" b="1" dirty="0" smtClean="0"/>
              <a:t>Totally under control</a:t>
            </a:r>
            <a:endParaRPr lang="en-US" sz="2800" b="1" dirty="0"/>
          </a:p>
        </p:txBody>
      </p:sp>
      <p:cxnSp>
        <p:nvCxnSpPr>
          <p:cNvPr id="4" name="Straight Connector 3"/>
          <p:cNvCxnSpPr/>
          <p:nvPr/>
        </p:nvCxnSpPr>
        <p:spPr>
          <a:xfrm>
            <a:off x="533400" y="914400"/>
            <a:ext cx="8001000" cy="0"/>
          </a:xfrm>
          <a:prstGeom prst="line">
            <a:avLst/>
          </a:prstGeom>
          <a:ln w="38100">
            <a:solidFill>
              <a:srgbClr val="0000CC"/>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29200" y="304800"/>
            <a:ext cx="3352800" cy="523220"/>
          </a:xfrm>
          <a:prstGeom prst="rect">
            <a:avLst/>
          </a:prstGeom>
        </p:spPr>
        <p:txBody>
          <a:bodyPr wrap="square">
            <a:spAutoFit/>
          </a:bodyPr>
          <a:lstStyle/>
          <a:p>
            <a:r>
              <a:rPr lang="en-US" sz="2800" b="1" dirty="0" smtClean="0">
                <a:solidFill>
                  <a:srgbClr val="A50021"/>
                </a:solidFill>
              </a:rPr>
              <a:t>Totally out of control</a:t>
            </a:r>
            <a:endParaRPr lang="en-US" sz="2800" dirty="0">
              <a:solidFill>
                <a:srgbClr val="A50021"/>
              </a:solidFill>
            </a:endParaRPr>
          </a:p>
        </p:txBody>
      </p:sp>
      <p:sp>
        <p:nvSpPr>
          <p:cNvPr id="7" name="TextBox 6"/>
          <p:cNvSpPr txBox="1"/>
          <p:nvPr/>
        </p:nvSpPr>
        <p:spPr>
          <a:xfrm>
            <a:off x="3352800" y="1295400"/>
            <a:ext cx="2438400" cy="830997"/>
          </a:xfrm>
          <a:prstGeom prst="rect">
            <a:avLst/>
          </a:prstGeom>
          <a:noFill/>
        </p:spPr>
        <p:txBody>
          <a:bodyPr wrap="square" rtlCol="0">
            <a:spAutoFit/>
          </a:bodyPr>
          <a:lstStyle/>
          <a:p>
            <a:pPr algn="ctr"/>
            <a:r>
              <a:rPr lang="en-US" sz="2400" b="1" dirty="0" smtClean="0"/>
              <a:t>Momentarily out </a:t>
            </a:r>
          </a:p>
          <a:p>
            <a:pPr algn="ctr"/>
            <a:r>
              <a:rPr lang="en-US" sz="2400" b="1" dirty="0" smtClean="0"/>
              <a:t>of control?</a:t>
            </a:r>
            <a:endParaRPr lang="en-US" sz="2400" b="1" dirty="0"/>
          </a:p>
        </p:txBody>
      </p:sp>
      <p:sp>
        <p:nvSpPr>
          <p:cNvPr id="8" name="TextBox 7"/>
          <p:cNvSpPr txBox="1"/>
          <p:nvPr/>
        </p:nvSpPr>
        <p:spPr>
          <a:xfrm>
            <a:off x="6705600" y="1600200"/>
            <a:ext cx="2133600" cy="1677382"/>
          </a:xfrm>
          <a:prstGeom prst="rect">
            <a:avLst/>
          </a:prstGeom>
          <a:noFill/>
        </p:spPr>
        <p:txBody>
          <a:bodyPr wrap="square" rtlCol="0">
            <a:spAutoFit/>
          </a:bodyPr>
          <a:lstStyle/>
          <a:p>
            <a:r>
              <a:rPr lang="en-US" sz="2400" b="1" dirty="0" smtClean="0"/>
              <a:t>Behaviors:</a:t>
            </a:r>
          </a:p>
          <a:p>
            <a:endParaRPr lang="en-US" sz="600" dirty="0"/>
          </a:p>
          <a:p>
            <a:pPr>
              <a:buFont typeface="Wingdings" pitchFamily="2" charset="2"/>
              <a:buChar char="§"/>
            </a:pPr>
            <a:r>
              <a:rPr lang="en-US" dirty="0" smtClean="0"/>
              <a:t> </a:t>
            </a:r>
            <a:r>
              <a:rPr lang="en-US" dirty="0" err="1" smtClean="0"/>
              <a:t>Drunkedness</a:t>
            </a:r>
            <a:endParaRPr lang="en-US" dirty="0" smtClean="0"/>
          </a:p>
          <a:p>
            <a:pPr>
              <a:buFont typeface="Wingdings" pitchFamily="2" charset="2"/>
              <a:buChar char="§"/>
            </a:pPr>
            <a:r>
              <a:rPr lang="en-US" dirty="0" smtClean="0"/>
              <a:t> Sexual addiction</a:t>
            </a:r>
          </a:p>
          <a:p>
            <a:pPr>
              <a:buFont typeface="Wingdings" pitchFamily="2" charset="2"/>
              <a:buChar char="§"/>
            </a:pPr>
            <a:r>
              <a:rPr lang="en-US" dirty="0" smtClean="0"/>
              <a:t> Drug addiction</a:t>
            </a:r>
          </a:p>
          <a:p>
            <a:pPr>
              <a:buFont typeface="Wingdings" pitchFamily="2" charset="2"/>
              <a:buChar char="§"/>
            </a:pPr>
            <a:r>
              <a:rPr lang="en-US" dirty="0"/>
              <a:t> </a:t>
            </a:r>
            <a:r>
              <a:rPr lang="en-US" dirty="0" smtClean="0"/>
              <a:t>anger, wrath</a:t>
            </a:r>
            <a:endParaRPr lang="en-US" dirty="0"/>
          </a:p>
        </p:txBody>
      </p:sp>
      <p:sp>
        <p:nvSpPr>
          <p:cNvPr id="9" name="TextBox 8"/>
          <p:cNvSpPr txBox="1"/>
          <p:nvPr/>
        </p:nvSpPr>
        <p:spPr>
          <a:xfrm>
            <a:off x="533400" y="2590800"/>
            <a:ext cx="3200400" cy="2677656"/>
          </a:xfrm>
          <a:prstGeom prst="rect">
            <a:avLst/>
          </a:prstGeom>
          <a:noFill/>
        </p:spPr>
        <p:txBody>
          <a:bodyPr wrap="square" rtlCol="0">
            <a:spAutoFit/>
          </a:bodyPr>
          <a:lstStyle/>
          <a:p>
            <a:r>
              <a:rPr lang="en-US" sz="2400" b="1" dirty="0" smtClean="0"/>
              <a:t>Spiritual Goal:</a:t>
            </a:r>
          </a:p>
          <a:p>
            <a:endParaRPr lang="en-US" dirty="0"/>
          </a:p>
          <a:p>
            <a:r>
              <a:rPr lang="en-US" dirty="0" smtClean="0"/>
              <a:t> To bring every thought and every word, deed under control to obey God</a:t>
            </a:r>
          </a:p>
          <a:p>
            <a:endParaRPr lang="en-US" dirty="0"/>
          </a:p>
          <a:p>
            <a:r>
              <a:rPr lang="en-US" dirty="0" smtClean="0"/>
              <a:t>To be able to stand face to face with your temptation and deny yourself  and wrong doing</a:t>
            </a:r>
            <a:endParaRPr lang="en-US" dirty="0"/>
          </a:p>
        </p:txBody>
      </p:sp>
      <p:sp>
        <p:nvSpPr>
          <p:cNvPr id="10" name="TextBox 9"/>
          <p:cNvSpPr txBox="1"/>
          <p:nvPr/>
        </p:nvSpPr>
        <p:spPr>
          <a:xfrm>
            <a:off x="4572000" y="3581400"/>
            <a:ext cx="3962400" cy="3046988"/>
          </a:xfrm>
          <a:prstGeom prst="rect">
            <a:avLst/>
          </a:prstGeom>
          <a:noFill/>
        </p:spPr>
        <p:txBody>
          <a:bodyPr wrap="square" rtlCol="0">
            <a:spAutoFit/>
          </a:bodyPr>
          <a:lstStyle/>
          <a:p>
            <a:r>
              <a:rPr lang="en-US" sz="2400" b="1" dirty="0" smtClean="0"/>
              <a:t>How to calculate the damage of just one sin in your life:</a:t>
            </a:r>
          </a:p>
          <a:p>
            <a:endParaRPr lang="en-US" dirty="0"/>
          </a:p>
          <a:p>
            <a:r>
              <a:rPr lang="en-US" dirty="0" smtClean="0"/>
              <a:t>Fornication, adultery… just once</a:t>
            </a:r>
          </a:p>
          <a:p>
            <a:r>
              <a:rPr lang="en-US" dirty="0" smtClean="0"/>
              <a:t>Alcohol, drug abuse… just once</a:t>
            </a:r>
          </a:p>
          <a:p>
            <a:r>
              <a:rPr lang="en-US" dirty="0" smtClean="0"/>
              <a:t>Anger, wrath… one occasion</a:t>
            </a:r>
          </a:p>
          <a:p>
            <a:endParaRPr lang="en-US" dirty="0"/>
          </a:p>
          <a:p>
            <a:r>
              <a:rPr lang="en-US" dirty="0" smtClean="0"/>
              <a:t>Left unresolved, without repentance, one sin can keep you out of heaven</a:t>
            </a:r>
          </a:p>
          <a:p>
            <a:r>
              <a:rPr lang="en-US" dirty="0"/>
              <a:t>c</a:t>
            </a:r>
            <a:r>
              <a:rPr lang="en-US" dirty="0" smtClean="0"/>
              <a:t>f. Moses and the promised land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7800"/>
            <a:ext cx="8458200" cy="1446550"/>
          </a:xfrm>
          <a:prstGeom prst="rect">
            <a:avLst/>
          </a:prstGeom>
        </p:spPr>
        <p:txBody>
          <a:bodyPr wrap="square">
            <a:spAutoFit/>
          </a:bodyPr>
          <a:lstStyle/>
          <a:p>
            <a:r>
              <a:rPr lang="en-US" sz="2800" b="1" dirty="0" smtClean="0"/>
              <a:t>Philippians 2:12-13 </a:t>
            </a:r>
            <a:r>
              <a:rPr lang="en-US" sz="2000" dirty="0" smtClean="0"/>
              <a:t> So then, my beloved, even as ye have always obeyed, not as in my presence only, but now much more in my absence, work out your own salvation with fear and trembling; 13 </a:t>
            </a:r>
            <a:r>
              <a:rPr lang="en-US" sz="2000" u="sng" dirty="0" smtClean="0"/>
              <a:t> for it is God who </a:t>
            </a:r>
            <a:r>
              <a:rPr lang="en-US" sz="2000" u="sng" dirty="0" err="1" smtClean="0"/>
              <a:t>worketh</a:t>
            </a:r>
            <a:r>
              <a:rPr lang="en-US" sz="2000" u="sng" dirty="0" smtClean="0"/>
              <a:t> in you both to will and to work, for his good pleasure</a:t>
            </a:r>
            <a:r>
              <a:rPr lang="en-US" sz="2000" dirty="0" smtClean="0"/>
              <a:t>.</a:t>
            </a:r>
            <a:endParaRPr lang="en-US" sz="2000" dirty="0"/>
          </a:p>
        </p:txBody>
      </p:sp>
      <p:sp>
        <p:nvSpPr>
          <p:cNvPr id="3" name="TextBox 2"/>
          <p:cNvSpPr txBox="1"/>
          <p:nvPr/>
        </p:nvSpPr>
        <p:spPr>
          <a:xfrm>
            <a:off x="1676400" y="228600"/>
            <a:ext cx="5791200" cy="584775"/>
          </a:xfrm>
          <a:prstGeom prst="rect">
            <a:avLst/>
          </a:prstGeom>
          <a:noFill/>
        </p:spPr>
        <p:txBody>
          <a:bodyPr wrap="square" rtlCol="0">
            <a:spAutoFit/>
          </a:bodyPr>
          <a:lstStyle/>
          <a:p>
            <a:pPr algn="ctr"/>
            <a:r>
              <a:rPr lang="en-US" sz="3200" b="1" dirty="0" smtClean="0"/>
              <a:t>Is God working in you?</a:t>
            </a:r>
            <a:endParaRPr lang="en-US" sz="3200" b="1" dirty="0"/>
          </a:p>
        </p:txBody>
      </p:sp>
      <p:sp>
        <p:nvSpPr>
          <p:cNvPr id="4" name="Rectangle 3"/>
          <p:cNvSpPr/>
          <p:nvPr/>
        </p:nvSpPr>
        <p:spPr>
          <a:xfrm>
            <a:off x="381000" y="3657600"/>
            <a:ext cx="8305800" cy="830997"/>
          </a:xfrm>
          <a:prstGeom prst="rect">
            <a:avLst/>
          </a:prstGeom>
        </p:spPr>
        <p:txBody>
          <a:bodyPr wrap="square">
            <a:spAutoFit/>
          </a:bodyPr>
          <a:lstStyle/>
          <a:p>
            <a:r>
              <a:rPr lang="en-US" sz="2800" b="1" dirty="0"/>
              <a:t>Ephesians 2:10 </a:t>
            </a:r>
            <a:r>
              <a:rPr lang="en-US" dirty="0" smtClean="0"/>
              <a:t> </a:t>
            </a:r>
            <a:r>
              <a:rPr lang="en-US" sz="2000" u="sng" dirty="0"/>
              <a:t>For we are his workmanship</a:t>
            </a:r>
            <a:r>
              <a:rPr lang="en-US" sz="2000" dirty="0"/>
              <a:t>, created in Christ Jesus for good works, which God afore prepared that we should walk in them.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0"/>
            <a:ext cx="6858000" cy="584775"/>
          </a:xfrm>
          <a:prstGeom prst="rect">
            <a:avLst/>
          </a:prstGeom>
          <a:noFill/>
        </p:spPr>
        <p:txBody>
          <a:bodyPr wrap="square" rtlCol="0">
            <a:spAutoFit/>
          </a:bodyPr>
          <a:lstStyle/>
          <a:p>
            <a:pPr algn="ctr"/>
            <a:r>
              <a:rPr lang="en-US" sz="3200" b="1" dirty="0" smtClean="0"/>
              <a:t>Strategies to regain control</a:t>
            </a:r>
            <a:endParaRPr lang="en-US" sz="3200" b="1" dirty="0"/>
          </a:p>
        </p:txBody>
      </p:sp>
      <p:sp>
        <p:nvSpPr>
          <p:cNvPr id="4" name="Rectangle 3"/>
          <p:cNvSpPr/>
          <p:nvPr/>
        </p:nvSpPr>
        <p:spPr>
          <a:xfrm>
            <a:off x="228600" y="762000"/>
            <a:ext cx="8686800" cy="769441"/>
          </a:xfrm>
          <a:prstGeom prst="rect">
            <a:avLst/>
          </a:prstGeom>
        </p:spPr>
        <p:txBody>
          <a:bodyPr wrap="square">
            <a:spAutoFit/>
          </a:bodyPr>
          <a:lstStyle/>
          <a:p>
            <a:r>
              <a:rPr lang="en-US" sz="2400" b="1" dirty="0" smtClean="0"/>
              <a:t>Romans 13:14 </a:t>
            </a:r>
            <a:r>
              <a:rPr lang="en-US" sz="2000" dirty="0" smtClean="0"/>
              <a:t> But put ye on the Lord Jesus Christ, and make not provision for the flesh, to </a:t>
            </a:r>
            <a:r>
              <a:rPr lang="en-US" sz="2000" dirty="0" err="1" smtClean="0"/>
              <a:t>fulfil</a:t>
            </a:r>
            <a:r>
              <a:rPr lang="en-US" sz="2000" dirty="0" smtClean="0"/>
              <a:t> the lusts thereof.</a:t>
            </a:r>
            <a:endParaRPr lang="en-US" sz="2000" dirty="0"/>
          </a:p>
        </p:txBody>
      </p:sp>
      <p:sp>
        <p:nvSpPr>
          <p:cNvPr id="5" name="Rectangle 4"/>
          <p:cNvSpPr/>
          <p:nvPr/>
        </p:nvSpPr>
        <p:spPr>
          <a:xfrm>
            <a:off x="228600" y="1981200"/>
            <a:ext cx="8458200" cy="1077218"/>
          </a:xfrm>
          <a:prstGeom prst="rect">
            <a:avLst/>
          </a:prstGeom>
        </p:spPr>
        <p:txBody>
          <a:bodyPr wrap="square">
            <a:spAutoFit/>
          </a:bodyPr>
          <a:lstStyle/>
          <a:p>
            <a:r>
              <a:rPr lang="en-US" sz="2400" b="1" dirty="0" smtClean="0"/>
              <a:t>James 5:16 </a:t>
            </a:r>
            <a:r>
              <a:rPr lang="en-US" dirty="0" smtClean="0"/>
              <a:t> </a:t>
            </a:r>
            <a:r>
              <a:rPr lang="en-US" sz="2000" dirty="0" smtClean="0"/>
              <a:t>Confess therefore your sins one to another, and pray one for another, that ye may be healed. The supplication of a righteous man </a:t>
            </a:r>
            <a:r>
              <a:rPr lang="en-US" sz="2000" dirty="0" err="1" smtClean="0"/>
              <a:t>availeth</a:t>
            </a:r>
            <a:r>
              <a:rPr lang="en-US" sz="2000" dirty="0" smtClean="0"/>
              <a:t> much in its working.</a:t>
            </a:r>
            <a:endParaRPr lang="en-US" sz="2000" dirty="0"/>
          </a:p>
        </p:txBody>
      </p:sp>
      <p:sp>
        <p:nvSpPr>
          <p:cNvPr id="6" name="TextBox 5"/>
          <p:cNvSpPr txBox="1"/>
          <p:nvPr/>
        </p:nvSpPr>
        <p:spPr>
          <a:xfrm>
            <a:off x="304800" y="3657600"/>
            <a:ext cx="8382000" cy="1384995"/>
          </a:xfrm>
          <a:prstGeom prst="rect">
            <a:avLst/>
          </a:prstGeom>
          <a:noFill/>
        </p:spPr>
        <p:txBody>
          <a:bodyPr wrap="square" rtlCol="0">
            <a:spAutoFit/>
          </a:bodyPr>
          <a:lstStyle/>
          <a:p>
            <a:r>
              <a:rPr lang="en-US" sz="2400" b="1" dirty="0" smtClean="0"/>
              <a:t>Prayer</a:t>
            </a:r>
            <a:r>
              <a:rPr lang="en-US" sz="2000" dirty="0" smtClean="0"/>
              <a:t>, trust God to deliver you - </a:t>
            </a:r>
            <a:r>
              <a:rPr lang="en-US" sz="2400" b="1" dirty="0" smtClean="0"/>
              <a:t>1 Corinthians 10:13 </a:t>
            </a:r>
            <a:r>
              <a:rPr lang="en-US" sz="2000" dirty="0" smtClean="0"/>
              <a:t> There hath no temptation taken you but such as man can bear: but God is faithful, who will not suffer you to be tempted above that ye are able; but will with the temptation make also the way of escape, that ye may be able to endure it.</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2570</TotalTime>
  <Words>802</Words>
  <Application>Microsoft Office PowerPoint</Application>
  <PresentationFormat>On-screen Show (4:3)</PresentationFormat>
  <Paragraphs>181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Fruit of the Spirit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 Williamson</dc:creator>
  <cp:lastModifiedBy>Alan Williamson</cp:lastModifiedBy>
  <cp:revision>20</cp:revision>
  <dcterms:created xsi:type="dcterms:W3CDTF">2020-09-28T18:22:40Z</dcterms:created>
  <dcterms:modified xsi:type="dcterms:W3CDTF">2020-09-30T15:55:51Z</dcterms:modified>
</cp:coreProperties>
</file>